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638" r:id="rId2"/>
    <p:sldId id="652" r:id="rId3"/>
    <p:sldId id="653" r:id="rId4"/>
    <p:sldId id="654" r:id="rId5"/>
    <p:sldId id="655" r:id="rId6"/>
    <p:sldId id="656" r:id="rId7"/>
    <p:sldId id="657" r:id="rId8"/>
    <p:sldId id="658" r:id="rId9"/>
    <p:sldId id="659" r:id="rId10"/>
    <p:sldId id="660" r:id="rId11"/>
    <p:sldId id="661" r:id="rId12"/>
    <p:sldId id="662" r:id="rId13"/>
    <p:sldId id="663" r:id="rId14"/>
    <p:sldId id="664" r:id="rId15"/>
    <p:sldId id="665" r:id="rId16"/>
    <p:sldId id="666" r:id="rId17"/>
    <p:sldId id="667" r:id="rId18"/>
    <p:sldId id="668" r:id="rId19"/>
    <p:sldId id="669" r:id="rId20"/>
    <p:sldId id="670" r:id="rId21"/>
    <p:sldId id="671" r:id="rId22"/>
    <p:sldId id="672" r:id="rId23"/>
    <p:sldId id="673" r:id="rId24"/>
  </p:sldIdLst>
  <p:sldSz cx="9144000" cy="6858000" type="screen4x3"/>
  <p:notesSz cx="6797675" cy="99266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1pPr>
    <a:lvl2pPr marL="4572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2pPr>
    <a:lvl3pPr marL="9144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3pPr>
    <a:lvl4pPr marL="13716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4pPr>
    <a:lvl5pPr marL="18288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5pPr>
    <a:lvl6pPr marL="22860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6pPr>
    <a:lvl7pPr marL="27432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7pPr>
    <a:lvl8pPr marL="32004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8pPr>
    <a:lvl9pPr marL="36576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7A0000"/>
    <a:srgbClr val="006600"/>
    <a:srgbClr val="FEA402"/>
    <a:srgbClr val="F5A70B"/>
    <a:srgbClr val="F0F3F4"/>
    <a:srgbClr val="339966"/>
    <a:srgbClr val="008000"/>
    <a:srgbClr val="F7F9A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951" autoAdjust="0"/>
    <p:restoredTop sz="94342" autoAdjust="0"/>
  </p:normalViewPr>
  <p:slideViewPr>
    <p:cSldViewPr snapToObjects="1">
      <p:cViewPr varScale="1">
        <p:scale>
          <a:sx n="109" d="100"/>
          <a:sy n="109" d="100"/>
        </p:scale>
        <p:origin x="-1800" y="-78"/>
      </p:cViewPr>
      <p:guideLst>
        <p:guide orient="horz" pos="5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BA8FC09-41E8-444E-ABA5-EEEEA845BFDA}" type="datetimeFigureOut">
              <a:rPr lang="ko-KR" altLang="en-US"/>
              <a:pPr>
                <a:defRPr/>
              </a:pPr>
              <a:t>2014-02-11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3E78C2-D176-47D4-952F-77CEF93FE6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C79881F-0A9D-4B08-B996-7D3E6F5E90FC}" type="datetimeFigureOut">
              <a:rPr lang="ko-KR" altLang="en-US"/>
              <a:pPr>
                <a:defRPr/>
              </a:pPr>
              <a:t>2014-02-11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A1B1F5-C83D-4CA7-8C87-BF3E7D2D0F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B0F49-BF25-4EFD-9D2F-984B46329A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5F95C-A5D9-4917-9D4E-9F5E256481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C9733-467D-485A-8B04-E489884B06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40E22-2429-4615-955E-FD1B4556FFA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D9B01-C710-40EE-8577-1A6D4171E93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4ED29-0F1C-4203-8A98-6E269738FD3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7B67D-096D-40B3-A285-59D74B2619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A5CB1-BACB-4985-A2C5-00FE7CCB23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92126-09E7-40C3-8C27-A2511FE5F19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9EC5D-5D2F-4829-A3C3-02867D1E01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4C7FE-5C38-42A1-9085-BB19190DB4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fld id="{7E540188-8EEC-43C3-89FA-7930731A00B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7938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8" tIns="45710" rIns="91418" bIns="45710" anchor="ctr"/>
          <a:lstStyle/>
          <a:p>
            <a:pPr defTabSz="846138"/>
            <a:endParaRPr lang="ko-KR" altLang="ko-KR" sz="1700">
              <a:latin typeface="굴림" charset="-127"/>
              <a:ea typeface="굴림" charset="-127"/>
            </a:endParaRPr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1104900" y="3273425"/>
            <a:ext cx="3916363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en-US" altLang="ko-KR" sz="2400" b="0" dirty="0">
                <a:solidFill>
                  <a:srgbClr val="FFFFFF"/>
                </a:solidFill>
              </a:rPr>
              <a:t>HYUNDAI 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2400" b="0" dirty="0">
                <a:solidFill>
                  <a:srgbClr val="FFFFFF"/>
                </a:solidFill>
              </a:rPr>
              <a:t>METHODIST CHURCH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1600" b="0" dirty="0">
                <a:solidFill>
                  <a:srgbClr val="FFFFFF"/>
                </a:solidFill>
              </a:rPr>
              <a:t>The community of God's people</a:t>
            </a:r>
          </a:p>
          <a:p>
            <a:pPr marL="342900" indent="-342900" algn="r">
              <a:spcBef>
                <a:spcPct val="20000"/>
              </a:spcBef>
            </a:pPr>
            <a:endParaRPr lang="en-US" altLang="ko-KR" sz="1600" b="0" dirty="0">
              <a:solidFill>
                <a:srgbClr val="FFFFFF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ko-KR" altLang="en-US" sz="1600" b="0" dirty="0">
                <a:solidFill>
                  <a:srgbClr val="FFFFFF"/>
                </a:solidFill>
              </a:rPr>
              <a:t>현대교회 수요성서연구</a:t>
            </a:r>
            <a:endParaRPr lang="en-US" altLang="ko-KR" sz="1600" b="0" dirty="0">
              <a:solidFill>
                <a:srgbClr val="FFFFFF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1600" b="0" dirty="0" smtClean="0">
                <a:solidFill>
                  <a:srgbClr val="FFFFFF"/>
                </a:solidFill>
              </a:rPr>
              <a:t>2014. 2. 12</a:t>
            </a:r>
            <a:endParaRPr lang="en-US" altLang="ko-KR" sz="1600" b="0" dirty="0">
              <a:solidFill>
                <a:srgbClr val="FFFFFF"/>
              </a:solidFill>
            </a:endParaRP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385763" y="1854200"/>
            <a:ext cx="8012112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ko-KR" altLang="en-US" sz="2800" b="0" dirty="0" smtClean="0">
                <a:solidFill>
                  <a:srgbClr val="FFFFFF"/>
                </a:solidFill>
              </a:rPr>
              <a:t>  새 하늘과 새 땅</a:t>
            </a:r>
            <a:r>
              <a:rPr lang="en-US" altLang="ko-KR" sz="2800" b="0" dirty="0" smtClean="0">
                <a:solidFill>
                  <a:srgbClr val="FFFFFF"/>
                </a:solidFill>
              </a:rPr>
              <a:t>3(</a:t>
            </a:r>
            <a:r>
              <a:rPr lang="ko-KR" altLang="en-US" sz="2800" b="0" dirty="0" smtClean="0">
                <a:solidFill>
                  <a:srgbClr val="FFFFFF"/>
                </a:solidFill>
              </a:rPr>
              <a:t>요한계시록</a:t>
            </a:r>
            <a:r>
              <a:rPr lang="en-US" altLang="ko-KR" sz="2800" b="0" dirty="0" smtClean="0">
                <a:solidFill>
                  <a:srgbClr val="FFFFFF"/>
                </a:solidFill>
              </a:rPr>
              <a:t>6)</a:t>
            </a:r>
            <a:endParaRPr lang="ko-KR" altLang="en-US" sz="2800" b="0" dirty="0">
              <a:solidFill>
                <a:srgbClr val="FFFFFF"/>
              </a:solidFill>
            </a:endParaRP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1069975" y="1493838"/>
            <a:ext cx="6967538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ko-KR" altLang="en-US" b="0">
                <a:solidFill>
                  <a:srgbClr val="FFFFFF"/>
                </a:solidFill>
              </a:rPr>
              <a:t>현대교회 </a:t>
            </a:r>
            <a:r>
              <a:rPr lang="en-US" altLang="ko-KR" b="0">
                <a:solidFill>
                  <a:srgbClr val="FFFFFF"/>
                </a:solidFill>
              </a:rPr>
              <a:t>TBC</a:t>
            </a:r>
            <a:r>
              <a:rPr lang="ko-KR" altLang="en-US" b="0">
                <a:solidFill>
                  <a:srgbClr val="FFFFFF"/>
                </a:solidFill>
              </a:rPr>
              <a:t>성서연구</a:t>
            </a:r>
          </a:p>
        </p:txBody>
      </p:sp>
      <p:pic>
        <p:nvPicPr>
          <p:cNvPr id="2054" name="그림 6" descr="DSC0002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7788" y="3159125"/>
            <a:ext cx="3375025" cy="253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하늘과 새 땅의 축복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21:1~8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새로운 창조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계시록의 가장 핵심적  주제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하늘과 새 땅의 축복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21:1~8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이 새로운 창조를 설명하기 위해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새로운 창조의 불가피함과 새로운 창조의 당위성을 설명하기 위해 긴 환란과 심판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분노와 좌절의 역사 나열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하늘과 새 땅의 축복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21:1~8</a:t>
            </a: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길고 긴 고통의 역사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새로운 역사를 탄생시키기 위한 산고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하늘과 새 땅의 축복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21:1~8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새로운 창조의 세계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비극 없는 세계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아픔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눈물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억울함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해 받음 없음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폭력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위협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범죄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감옥도 없음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처음 것들이 지나갔기 때문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(21:4)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하늘과 새 땅의 축복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21:1~8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이런 세계가 가능한 이유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친히 저희와 함께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계셔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임마누엘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(21:3)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하늘과 새 땅의 축복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21:1~8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새로운 창조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새 하늘과 새땅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그곳에 사는 새 피조물들의 세계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기독교의 희망이자 목표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하늘과 새 땅의 축복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21:1~8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하나님이 지배하는 세상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하나님의 뜻과 섭리로 이우러지는 사회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하나님의 정의와 평화가 성취된 인류공동체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예루살렘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21:9~22:5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환상의 마지막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“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하늘로 부터 내려 온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”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새 예루살렘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생명수가 흐르는 강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예루살렘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21:9~22:5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새 예루살렘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새로운 도성의 설계자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 성의 주인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겔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47:1~12</a:t>
            </a: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차이점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성전이 없음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(21:22)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예루살렘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21:9~22:5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성전이 없었다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악한 세상에서 하나님께서 거하시던 곳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풀 한 포기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돌 하나도 하나님의 영광을 나타냄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도성 자체가 성전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최후의 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심판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20:1~15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일곱대접의 큰 환란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(16:1~21)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적그리스도 세계인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  바벨론이 무너짐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(18:1~24)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차에 걸친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‘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할렐루야 합창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’ </a:t>
            </a:r>
          </a:p>
          <a:p>
            <a:pPr marL="457200" indent="-457200" algn="just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  어린양의 혼인잔치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(19:1~16)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예루살렘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21:9~22:5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교회도 잠정적인 처소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종말론적 의미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예루살렘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21:9~22:5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마지막 날의 역사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주의 재림으로 출발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심판과 영광의 두 가지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사탄에게는 파멸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성실한 종들에게는 축복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예루살렘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21:9~22:5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재림신앙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재림을 기다리는 자세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더디 올 것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?</a:t>
            </a: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재림의 시간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아무도 모름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그러나 반드시 다가옴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(22:7, 12)</a:t>
            </a:r>
          </a:p>
          <a:p>
            <a:pPr marL="457200" indent="-457200" algn="just">
              <a:spcBef>
                <a:spcPct val="20000"/>
              </a:spcBef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274050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예루살렘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21:9~22:5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재림의 희망을 둔 모든 사람의 외침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마라나타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!</a:t>
            </a: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주 예수여 오시옵소서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고전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16:22,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계</a:t>
            </a:r>
            <a:r>
              <a:rPr lang="en-US" altLang="ko-KR" sz="400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22:20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최후의 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심판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20:1~15</a:t>
            </a:r>
          </a:p>
          <a:p>
            <a:pPr marL="457200" indent="-457200" algn="just">
              <a:spcBef>
                <a:spcPct val="20000"/>
              </a:spcBef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(19:19~21)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세상을 어지럽히던 짐승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임금들과 군대들이 몰락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우상숭배자와 거짓 선지자들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유황불에 던지움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최후의 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심판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20:1~15</a:t>
            </a:r>
          </a:p>
          <a:p>
            <a:pPr marL="457200" indent="-457200" algn="just">
              <a:spcBef>
                <a:spcPct val="20000"/>
              </a:spcBef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(20:1~3)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무질서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전쟁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폭력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부정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거짓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큰 용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즉 사탄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천사에게 체포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무저갱 깊은 곳에 강금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최후의 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심판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20:1~15</a:t>
            </a:r>
          </a:p>
          <a:p>
            <a:pPr marL="457200" indent="-457200" algn="just">
              <a:spcBef>
                <a:spcPct val="20000"/>
              </a:spcBef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(20:4)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천 년 동안 억류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안식세계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순교자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성실한 신앙인의 부활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우상과 세상에 굴하지 않은 성도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그리스도와 함께 왕노릇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최후의 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심판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20:1~15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천 년이 지나면서 사탄이 풀림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곡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(Gog)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과 마곡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(Magog)</a:t>
            </a:r>
          </a:p>
          <a:p>
            <a:pPr marL="457200" indent="-457200" algn="just">
              <a:spcBef>
                <a:spcPct val="20000"/>
              </a:spcBef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 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겔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38~39)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한 차례의 소동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완전한 신앙이 없는 이들의 실족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최후의 </a:t>
            </a: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심판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20:1~15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최후의 심판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(20:11~15)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을 위한 준비단계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최후의 환란을 이긴 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최후의 심판 통과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배교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행악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–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생명책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초대교회 성도들의 신앙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-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박해극복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하늘과 새 땅의 축복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21:1~8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계속되는 환란과 심판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처음 창조물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–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모두 사라짐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(20:11)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악을 행하던 자들 사라짐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(20:15)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새 하늘과 새 땅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하늘과 새 땅의 축복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21:1~8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남은 것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영원한 하나님 나라를 세울 사람들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 터전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처음 하늘과 처음 땅이 없어짐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(21:1)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울릉도M" pitchFamily="18" charset="-127"/>
            <a:ea typeface="HY울릉도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울릉도M" pitchFamily="18" charset="-127"/>
            <a:ea typeface="HY울릉도M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14871</TotalTime>
  <Words>622</Words>
  <Application>Microsoft Office PowerPoint</Application>
  <PresentationFormat>화면 슬라이드 쇼(4:3)</PresentationFormat>
  <Paragraphs>159</Paragraphs>
  <Slides>23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4" baseType="lpstr">
      <vt:lpstr>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</vt:vector>
  </TitlesOfParts>
  <Company>Bit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건 축 심 의 신 청 서</dc:title>
  <dc:creator>Bit</dc:creator>
  <cp:lastModifiedBy>Windows 사용자</cp:lastModifiedBy>
  <cp:revision>820</cp:revision>
  <dcterms:created xsi:type="dcterms:W3CDTF">2004-04-06T06:47:41Z</dcterms:created>
  <dcterms:modified xsi:type="dcterms:W3CDTF">2014-02-11T06:47:56Z</dcterms:modified>
</cp:coreProperties>
</file>