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269" r:id="rId3"/>
    <p:sldId id="271" r:id="rId4"/>
    <p:sldId id="266" r:id="rId5"/>
    <p:sldId id="264" r:id="rId6"/>
    <p:sldId id="272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2579"/>
    <p:restoredTop sz="90000"/>
  </p:normalViewPr>
  <p:slideViewPr>
    <p:cSldViewPr snapToGrid="0" snapToObjects="1">
      <p:cViewPr>
        <p:scale>
          <a:sx n="75" d="100"/>
          <a:sy n="75" d="100"/>
        </p:scale>
        <p:origin x="1013" y="43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말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2025-07-12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74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샬롬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!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 시간에는 여름성경학교에서 나누었던 말씀들을 아코디언 책으로 만들어 보려고 해요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오늘은 형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누나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언니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오빠인 어린이들이 나이가 더 어린 동생들과 함께 짝꿍이 되어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서로 도우며 아코디언을 만들어 봅시다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서로 짝궁한테 인사하까요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? “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잘 부탁드립니다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.”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나누어준 재료를 보면 벌써 어떻게 만들지 눈치 챈 친구들도 있겠지만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자기의 생각은 잠시 내려놓고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하나님의 명령에 순종하여 여리고 성을 돌았던 이스라엘 백성들처럼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선생님의 지도에 따라 천천히 함께 만들어 봅시다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671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함께 기도하며 마치겠습니다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34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나눠준 봉투에 작은 똑딱이 단추가 들어있어요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똑딱이 단추는 하나처럼 보이지만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사실은 두 개로 열려요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두개로 뜯어보세요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잘 안되는 친구들은 서로 도와주세요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0" i="0" u="none" strike="noStrike" baseline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86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마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지막 조각 볼까요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이번에는 가나안 땅의 가장 단단한 성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여리고성이네요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맞장뜨면 백전백패라는 여리고성이에요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우리 함께 여리고 성을 무너뜨려봅시다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9F4262C-968C-4EE9-8164-CE16364706B3}" type="slidenum">
              <a:rPr lang="ko-KR" altLang="en-US" smtClean="0"/>
              <a:pPr lvl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20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법궤를 멘 제사장들이 앞으로 일어날 일들을 알지 못한 채 강물에 발을 내딛어야하는데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제사장들 표정이 어떤가요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? 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현대교회 친구들도 우리와 함께 계시는 하나님을 믿고 우리에게 맡겨 주신 일들을 향해 믿음으로 강하고 담대하게 걷기를 소망합니다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996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마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지막 조각 볼까요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?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이번에는 가나안 땅의 가장 단단한 성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,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여리고성이네요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맞장뜨면 백전백패라는 여리고성이에요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 </a:t>
            </a:r>
            <a:r>
              <a:rPr b="0" i="0" u="none" strike="noStrike" baseline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우리 함께 여리고 성을 무너뜨려봅시다</a:t>
            </a:r>
            <a:r>
              <a:rPr lang="EN-US" b="0" i="0" u="none" strike="noStrike" baseline="0">
                <a:solidFill>
                  <a:srgbClr val="000000"/>
                </a:solidFill>
                <a:latin typeface="함초롬바탕"/>
                <a:ea typeface="함초롬바탕"/>
              </a:rPr>
              <a:t>.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9F4262C-968C-4EE9-8164-CE16364706B3}" type="slidenum">
              <a:rPr lang="ko-KR" altLang="en-US" smtClean="0"/>
              <a:pPr lvl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72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39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29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85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4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21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92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73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97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36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4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80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2025-07-12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가로 글상자 2"/>
          <p:cNvSpPr txBox="1"/>
          <p:nvPr/>
        </p:nvSpPr>
        <p:spPr>
          <a:xfrm>
            <a:off x="3432522" y="5099828"/>
            <a:ext cx="5663794" cy="1323439"/>
          </a:xfrm>
          <a:prstGeom prst="rect">
            <a:avLst/>
          </a:prstGeom>
          <a:solidFill>
            <a:schemeClr val="lt1"/>
          </a:solidFill>
          <a:ln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8000" b="1" dirty="0" smtClean="0">
                <a:solidFill>
                  <a:srgbClr val="3057B9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받아요</a:t>
            </a:r>
            <a:endParaRPr lang="ko-KR" altLang="en-US" sz="8000" b="1" dirty="0">
              <a:solidFill>
                <a:srgbClr val="3057B9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49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5C3A2BEE-4D95-C2F1-FC85-FED7CE381DC4}"/>
              </a:ext>
            </a:extLst>
          </p:cNvPr>
          <p:cNvSpPr txBox="1">
            <a:spLocks/>
          </p:cNvSpPr>
          <p:nvPr/>
        </p:nvSpPr>
        <p:spPr>
          <a:xfrm>
            <a:off x="1207431" y="867554"/>
            <a:ext cx="9836489" cy="3128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ko-KR" altLang="en-US" sz="4000" b="1" dirty="0" smtClean="0">
                <a:ea typeface="+mn-lt"/>
                <a:cs typeface="+mn-lt"/>
              </a:rPr>
              <a:t>준비물</a:t>
            </a:r>
            <a:endParaRPr lang="en-US" altLang="ko-KR" sz="40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 smtClean="0">
                <a:ea typeface="+mn-lt"/>
                <a:cs typeface="+mn-lt"/>
              </a:rPr>
              <a:t>   - </a:t>
            </a:r>
            <a:r>
              <a:rPr lang="ko-KR" altLang="en-US" sz="2400" b="1" dirty="0" err="1" smtClean="0">
                <a:ea typeface="+mn-lt"/>
                <a:cs typeface="+mn-lt"/>
              </a:rPr>
              <a:t>물풍선</a:t>
            </a:r>
            <a:r>
              <a:rPr lang="ko-KR" altLang="en-US" sz="2400" b="1" dirty="0" smtClean="0">
                <a:ea typeface="+mn-lt"/>
                <a:cs typeface="+mn-lt"/>
              </a:rPr>
              <a:t> </a:t>
            </a:r>
            <a:r>
              <a:rPr lang="en-US" altLang="ko-KR" sz="2400" b="1" dirty="0" smtClean="0">
                <a:ea typeface="+mn-lt"/>
                <a:cs typeface="+mn-lt"/>
              </a:rPr>
              <a:t>: </a:t>
            </a:r>
            <a:r>
              <a:rPr lang="ko-KR" altLang="en-US" sz="2400" b="1" dirty="0" smtClean="0">
                <a:ea typeface="+mn-lt"/>
                <a:cs typeface="+mn-lt"/>
              </a:rPr>
              <a:t>큰 것 </a:t>
            </a:r>
            <a:r>
              <a:rPr lang="en-US" altLang="ko-KR" sz="2400" b="1" dirty="0" smtClean="0">
                <a:ea typeface="+mn-lt"/>
                <a:cs typeface="+mn-lt"/>
              </a:rPr>
              <a:t>20</a:t>
            </a:r>
            <a:r>
              <a:rPr lang="ko-KR" altLang="en-US" sz="2400" b="1" dirty="0" smtClean="0">
                <a:ea typeface="+mn-lt"/>
                <a:cs typeface="+mn-lt"/>
              </a:rPr>
              <a:t>개</a:t>
            </a:r>
            <a:r>
              <a:rPr lang="en-US" altLang="ko-KR" sz="2400" b="1" dirty="0" smtClean="0">
                <a:ea typeface="+mn-lt"/>
                <a:cs typeface="+mn-lt"/>
              </a:rPr>
              <a:t>, </a:t>
            </a:r>
            <a:r>
              <a:rPr lang="ko-KR" altLang="en-US" sz="2400" b="1" dirty="0" smtClean="0">
                <a:ea typeface="+mn-lt"/>
                <a:cs typeface="+mn-lt"/>
              </a:rPr>
              <a:t>작은 것 </a:t>
            </a:r>
            <a:r>
              <a:rPr lang="en-US" altLang="ko-KR" sz="2400" b="1" dirty="0" smtClean="0">
                <a:ea typeface="+mn-lt"/>
                <a:cs typeface="+mn-lt"/>
              </a:rPr>
              <a:t>200</a:t>
            </a:r>
            <a:r>
              <a:rPr lang="ko-KR" altLang="en-US" sz="2400" b="1" dirty="0" smtClean="0">
                <a:ea typeface="+mn-lt"/>
                <a:cs typeface="+mn-lt"/>
              </a:rPr>
              <a:t>개</a:t>
            </a:r>
            <a:endParaRPr lang="en-US" altLang="ko-KR" sz="24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 smtClean="0">
                <a:ea typeface="+mn-lt"/>
                <a:cs typeface="+mn-lt"/>
              </a:rPr>
              <a:t>   - </a:t>
            </a:r>
            <a:r>
              <a:rPr lang="ko-KR" altLang="en-US" sz="2400" b="1" dirty="0" smtClean="0">
                <a:ea typeface="+mn-lt"/>
                <a:cs typeface="+mn-lt"/>
              </a:rPr>
              <a:t>바구니 </a:t>
            </a:r>
            <a:r>
              <a:rPr lang="en-US" altLang="ko-KR" sz="2400" b="1" dirty="0" smtClean="0">
                <a:ea typeface="+mn-lt"/>
                <a:cs typeface="+mn-lt"/>
              </a:rPr>
              <a:t>: 2</a:t>
            </a:r>
            <a:r>
              <a:rPr lang="ko-KR" altLang="en-US" sz="2400" b="1" dirty="0" smtClean="0">
                <a:ea typeface="+mn-lt"/>
                <a:cs typeface="+mn-lt"/>
              </a:rPr>
              <a:t>개</a:t>
            </a:r>
            <a:endParaRPr lang="en-US" altLang="ko-KR" sz="24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>
                <a:ea typeface="+mn-lt"/>
                <a:cs typeface="+mn-lt"/>
              </a:rPr>
              <a:t> </a:t>
            </a:r>
            <a:r>
              <a:rPr lang="en-US" altLang="ko-KR" sz="2400" b="1" dirty="0" smtClean="0">
                <a:ea typeface="+mn-lt"/>
                <a:cs typeface="+mn-lt"/>
              </a:rPr>
              <a:t>  - </a:t>
            </a:r>
            <a:r>
              <a:rPr lang="ko-KR" altLang="en-US" sz="2400" b="1" dirty="0" smtClean="0">
                <a:ea typeface="+mn-lt"/>
                <a:cs typeface="+mn-lt"/>
              </a:rPr>
              <a:t>라인 테이프</a:t>
            </a:r>
            <a:endParaRPr lang="en-US" altLang="ko-KR" sz="24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ko-KR" sz="20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4000" b="1" dirty="0" smtClean="0">
                <a:ea typeface="+mn-lt"/>
                <a:cs typeface="+mn-lt"/>
              </a:rPr>
              <a:t>2. </a:t>
            </a:r>
            <a:r>
              <a:rPr lang="ko-KR" altLang="en-US" sz="4000" b="1" dirty="0" smtClean="0">
                <a:ea typeface="+mn-lt"/>
                <a:cs typeface="+mn-lt"/>
              </a:rPr>
              <a:t>사전 준비</a:t>
            </a:r>
            <a:endParaRPr lang="en-US" altLang="ko-KR" sz="40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 smtClean="0">
                <a:ea typeface="+mn-lt"/>
                <a:cs typeface="+mn-lt"/>
              </a:rPr>
              <a:t>    - </a:t>
            </a:r>
            <a:r>
              <a:rPr lang="ko-KR" altLang="en-US" sz="2400" b="1" dirty="0" smtClean="0">
                <a:ea typeface="+mn-lt"/>
                <a:cs typeface="+mn-lt"/>
              </a:rPr>
              <a:t>첫번째 게임 </a:t>
            </a:r>
            <a:r>
              <a:rPr lang="en-US" altLang="ko-KR" sz="2400" b="1" dirty="0" smtClean="0">
                <a:ea typeface="+mn-lt"/>
                <a:cs typeface="+mn-lt"/>
              </a:rPr>
              <a:t>: </a:t>
            </a:r>
            <a:r>
              <a:rPr lang="ko-KR" altLang="en-US" sz="2400" b="1" dirty="0" err="1" smtClean="0">
                <a:ea typeface="+mn-lt"/>
                <a:cs typeface="+mn-lt"/>
              </a:rPr>
              <a:t>시작선</a:t>
            </a:r>
            <a:r>
              <a:rPr lang="en-US" altLang="ko-KR" sz="2400" b="1" dirty="0" smtClean="0">
                <a:ea typeface="+mn-lt"/>
                <a:cs typeface="+mn-lt"/>
              </a:rPr>
              <a:t>, </a:t>
            </a:r>
            <a:r>
              <a:rPr lang="ko-KR" altLang="en-US" sz="2400" b="1" dirty="0" err="1" smtClean="0">
                <a:ea typeface="+mn-lt"/>
                <a:cs typeface="+mn-lt"/>
              </a:rPr>
              <a:t>끝선</a:t>
            </a:r>
            <a:r>
              <a:rPr lang="ko-KR" altLang="en-US" sz="2400" b="1" dirty="0" smtClean="0">
                <a:ea typeface="+mn-lt"/>
                <a:cs typeface="+mn-lt"/>
              </a:rPr>
              <a:t> </a:t>
            </a:r>
            <a:r>
              <a:rPr lang="en-US" altLang="ko-KR" sz="2400" b="1" dirty="0" smtClean="0">
                <a:ea typeface="+mn-lt"/>
                <a:cs typeface="+mn-lt"/>
              </a:rPr>
              <a:t>(</a:t>
            </a:r>
            <a:r>
              <a:rPr lang="ko-KR" altLang="en-US" sz="2400" b="1" dirty="0" smtClean="0">
                <a:ea typeface="+mn-lt"/>
                <a:cs typeface="+mn-lt"/>
              </a:rPr>
              <a:t>저학년 </a:t>
            </a:r>
            <a:r>
              <a:rPr lang="en-US" altLang="ko-KR" sz="2400" b="1" dirty="0" smtClean="0">
                <a:ea typeface="+mn-lt"/>
                <a:cs typeface="+mn-lt"/>
              </a:rPr>
              <a:t>3m, </a:t>
            </a:r>
            <a:r>
              <a:rPr lang="ko-KR" altLang="en-US" sz="2400" b="1" dirty="0" smtClean="0">
                <a:ea typeface="+mn-lt"/>
                <a:cs typeface="+mn-lt"/>
              </a:rPr>
              <a:t>고학년 </a:t>
            </a:r>
            <a:r>
              <a:rPr lang="en-US" altLang="ko-KR" sz="2400" b="1" dirty="0" smtClean="0">
                <a:ea typeface="+mn-lt"/>
                <a:cs typeface="+mn-lt"/>
              </a:rPr>
              <a:t>5m)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>
                <a:ea typeface="+mn-lt"/>
                <a:cs typeface="+mn-lt"/>
              </a:rPr>
              <a:t> </a:t>
            </a:r>
            <a:r>
              <a:rPr lang="en-US" altLang="ko-KR" sz="2400" b="1" dirty="0" smtClean="0">
                <a:ea typeface="+mn-lt"/>
                <a:cs typeface="+mn-lt"/>
              </a:rPr>
              <a:t>   - </a:t>
            </a:r>
            <a:r>
              <a:rPr lang="ko-KR" altLang="en-US" sz="2400" b="1" dirty="0" smtClean="0">
                <a:ea typeface="+mn-lt"/>
                <a:cs typeface="+mn-lt"/>
              </a:rPr>
              <a:t>두번째 게임 </a:t>
            </a:r>
            <a:r>
              <a:rPr lang="en-US" altLang="ko-KR" sz="2400" b="1" dirty="0" smtClean="0">
                <a:ea typeface="+mn-lt"/>
                <a:cs typeface="+mn-lt"/>
              </a:rPr>
              <a:t>: </a:t>
            </a:r>
            <a:r>
              <a:rPr lang="ko-KR" altLang="en-US" sz="2400" b="1" dirty="0" err="1" smtClean="0">
                <a:ea typeface="+mn-lt"/>
                <a:cs typeface="+mn-lt"/>
              </a:rPr>
              <a:t>시작선을</a:t>
            </a:r>
            <a:r>
              <a:rPr lang="ko-KR" altLang="en-US" sz="2400" b="1" dirty="0" smtClean="0">
                <a:ea typeface="+mn-lt"/>
                <a:cs typeface="+mn-lt"/>
              </a:rPr>
              <a:t> 테이프로 표시 후 </a:t>
            </a:r>
            <a:r>
              <a:rPr lang="en-US" altLang="ko-KR" sz="2400" b="1" dirty="0" smtClean="0">
                <a:ea typeface="+mn-lt"/>
                <a:cs typeface="+mn-lt"/>
              </a:rPr>
              <a:t>1m </a:t>
            </a:r>
            <a:r>
              <a:rPr lang="ko-KR" altLang="en-US" sz="2400" b="1" dirty="0" smtClean="0">
                <a:ea typeface="+mn-lt"/>
                <a:cs typeface="+mn-lt"/>
              </a:rPr>
              <a:t>혹은 </a:t>
            </a:r>
            <a:r>
              <a:rPr lang="en-US" altLang="ko-KR" sz="2400" b="1" dirty="0" smtClean="0">
                <a:ea typeface="+mn-lt"/>
                <a:cs typeface="+mn-lt"/>
              </a:rPr>
              <a:t>50cm </a:t>
            </a:r>
            <a:r>
              <a:rPr lang="ko-KR" altLang="en-US" sz="2400" b="1" dirty="0" smtClean="0">
                <a:ea typeface="+mn-lt"/>
                <a:cs typeface="+mn-lt"/>
              </a:rPr>
              <a:t>간격으로 </a:t>
            </a:r>
            <a:endParaRPr lang="en-US" altLang="ko-KR" sz="2400" b="1" dirty="0" smtClean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400" b="1" dirty="0">
                <a:ea typeface="+mn-lt"/>
                <a:cs typeface="+mn-lt"/>
              </a:rPr>
              <a:t> </a:t>
            </a:r>
            <a:r>
              <a:rPr lang="en-US" altLang="ko-KR" sz="2400" b="1" dirty="0" smtClean="0">
                <a:ea typeface="+mn-lt"/>
                <a:cs typeface="+mn-lt"/>
              </a:rPr>
              <a:t>                                </a:t>
            </a:r>
            <a:r>
              <a:rPr lang="ko-KR" altLang="en-US" sz="2400" b="1" dirty="0" smtClean="0">
                <a:ea typeface="+mn-lt"/>
                <a:cs typeface="+mn-lt"/>
              </a:rPr>
              <a:t>라인을 표시한다</a:t>
            </a:r>
            <a:r>
              <a:rPr lang="en-US" altLang="ko-KR" sz="2400" b="1" dirty="0" smtClean="0">
                <a:ea typeface="+mn-lt"/>
                <a:cs typeface="+mn-lt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ko-KR" sz="2000" b="1" dirty="0">
                <a:ea typeface="+mn-lt"/>
                <a:cs typeface="+mn-lt"/>
              </a:rPr>
              <a:t> </a:t>
            </a:r>
            <a:r>
              <a:rPr lang="en-US" altLang="ko-KR" sz="2000" b="1" dirty="0" smtClean="0">
                <a:ea typeface="+mn-lt"/>
                <a:cs typeface="+mn-lt"/>
              </a:rPr>
              <a:t>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ko-KR" sz="2000" b="1" dirty="0" smtClean="0">
              <a:solidFill>
                <a:srgbClr val="FF0000"/>
              </a:solidFill>
              <a:ea typeface="+mn-lt"/>
              <a:cs typeface="+mn-lt"/>
            </a:endParaRPr>
          </a:p>
        </p:txBody>
      </p:sp>
      <p:sp>
        <p:nvSpPr>
          <p:cNvPr id="6" name="가로 글상자 2"/>
          <p:cNvSpPr txBox="1"/>
          <p:nvPr/>
        </p:nvSpPr>
        <p:spPr>
          <a:xfrm>
            <a:off x="6287482" y="172228"/>
            <a:ext cx="5663794" cy="792971"/>
          </a:xfrm>
          <a:prstGeom prst="rect">
            <a:avLst/>
          </a:prstGeom>
          <a:solidFill>
            <a:schemeClr val="lt1"/>
          </a:solidFill>
          <a:ln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600" dirty="0">
                <a:solidFill>
                  <a:srgbClr val="3057B9"/>
                </a:solidFill>
                <a:latin typeface="한컴 윤체 B"/>
                <a:ea typeface="한컴 윤체 B"/>
              </a:rPr>
              <a:t>믿음으로</a:t>
            </a:r>
            <a:r>
              <a:rPr lang="ko-KR" altLang="en-US" sz="4600" dirty="0">
                <a:solidFill>
                  <a:srgbClr val="0000FF"/>
                </a:solidFill>
                <a:latin typeface="한컴 윤체 B"/>
                <a:ea typeface="한컴 윤체 B"/>
              </a:rPr>
              <a:t> </a:t>
            </a:r>
            <a:r>
              <a:rPr lang="ko-KR" altLang="en-US" sz="4600" dirty="0" smtClean="0">
                <a:solidFill>
                  <a:srgbClr val="3057B9"/>
                </a:solidFill>
                <a:latin typeface="한컴 윤체 B"/>
                <a:ea typeface="한컴 윤체 B"/>
              </a:rPr>
              <a:t>받아요</a:t>
            </a:r>
            <a:endParaRPr lang="ko-KR" altLang="en-US" sz="4600" dirty="0">
              <a:solidFill>
                <a:srgbClr val="3057B9"/>
              </a:solidFill>
              <a:latin typeface="한컴 윤체 B"/>
              <a:ea typeface="한컴 윤체 B"/>
            </a:endParaRPr>
          </a:p>
        </p:txBody>
      </p:sp>
    </p:spTree>
    <p:extLst>
      <p:ext uri="{BB962C8B-B14F-4D97-AF65-F5344CB8AC3E}">
        <p14:creationId xmlns:p14="http://schemas.microsoft.com/office/powerpoint/2010/main" val="24539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0">
            <a:extLst>
              <a:ext uri="{FF2B5EF4-FFF2-40B4-BE49-F238E27FC236}">
                <a16:creationId xmlns:a16="http://schemas.microsoft.com/office/drawing/2014/main" id="{B5B355FA-7055-C5B6-8889-49165964F815}"/>
              </a:ext>
            </a:extLst>
          </p:cNvPr>
          <p:cNvSpPr txBox="1">
            <a:spLocks/>
          </p:cNvSpPr>
          <p:nvPr/>
        </p:nvSpPr>
        <p:spPr>
          <a:xfrm>
            <a:off x="73983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atinLnBrk="0"/>
            <a:r>
              <a:rPr lang="ko-KR" altLang="en-US" sz="5400" b="1" dirty="0" smtClean="0"/>
              <a:t>활동 설명</a:t>
            </a:r>
            <a:endParaRPr lang="en-US" altLang="ko-KR" sz="5400" b="1" dirty="0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5C3A2BEE-4D95-C2F1-FC85-FED7CE381DC4}"/>
              </a:ext>
            </a:extLst>
          </p:cNvPr>
          <p:cNvSpPr txBox="1">
            <a:spLocks/>
          </p:cNvSpPr>
          <p:nvPr/>
        </p:nvSpPr>
        <p:spPr>
          <a:xfrm>
            <a:off x="783705" y="1178819"/>
            <a:ext cx="1047172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여호수아와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이스라엘 백성들이 하나님께 대한 믿음으로 바라보고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믿음으로 나아가고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믿음으로 하나님의 선물을 받는 모습을 보았어요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이렇게 할 수 있었던 건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하나님이 좋은 분이며 좋은 것을 주시는 분임을 믿었기 때문이에요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여호수아와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함께 이스라엘 백성이 하나님의 은혜를 받은 것처럼 여러분들도 예수님의 손을 잡고 하나님의 은혜를 경험하길 소망합니다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이번 시간에는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놀이를 할 거에요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하나님께서는 믿음도 우리에게 선물로 주세요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하나님께서 주시는 믿음을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물풍선이라고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생각하며 믿음을 받는 마음으로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주고 받는 게임을 해 보아요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잼 있겠죠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?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66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25 성경학교\그림\그림 요소\3과\3-4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6084009"/>
            <a:ext cx="12192000" cy="773990"/>
          </a:xfrm>
          <a:prstGeom prst="rect">
            <a:avLst/>
          </a:prstGeom>
          <a:noFill/>
        </p:spPr>
      </p:pic>
      <p:pic>
        <p:nvPicPr>
          <p:cNvPr id="2" name="저주 소리(두둥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tretch>
            <a:fillRect/>
          </a:stretch>
        </p:blipFill>
        <p:spPr>
          <a:xfrm>
            <a:off x="25398" y="6883400"/>
            <a:ext cx="812800" cy="8128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005840" y="691193"/>
            <a:ext cx="10474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2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가지 게임 방법이 있는데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 </a:t>
            </a:r>
            <a:endParaRPr lang="en-US" altLang="ko-KR" sz="2400" b="1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  <a:cs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첫번째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게임은 두 팀으로 나누어서 누가 더 많이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받는가 이에요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각 팀마다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받을 사람 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1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명을 정하고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팀원들이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차례대로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던지는 거에요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한 사람마다 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5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개씩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줄 거에요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endParaRPr lang="en-US" altLang="ko-KR" sz="24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  <a:cs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2.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두번째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게임은 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2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명씩 짝을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지어서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진행하는데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누가 더 멀리 던지고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받는가 이에요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처음에는 서로 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1m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떨어져서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주고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받고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,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그 다음에는 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50cm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씩 더 멀어져서 던지고 받는 거에요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제일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멀리 던지고 받은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조원들에게는 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선물을 </a:t>
            </a:r>
            <a:r>
              <a:rPr lang="ko-KR" altLang="en-US" sz="24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줄께요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~~</a:t>
            </a:r>
            <a:r>
              <a:rPr lang="ko-KR" altLang="en-US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endParaRPr lang="ko-KR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00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G:\25 성경학교\그림\그림 요소\2과\2-5-1 (6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1600" y="5435600"/>
            <a:ext cx="12192000" cy="1544320"/>
          </a:xfrm>
          <a:prstGeom prst="rect">
            <a:avLst/>
          </a:prstGeom>
          <a:noFill/>
        </p:spPr>
      </p:pic>
      <p:pic>
        <p:nvPicPr>
          <p:cNvPr id="8" name="Picture 8" descr="G:\25 성경학교\그림\그림 요소\2과\2-5-1 (7).pn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5979859"/>
            <a:ext cx="12192000" cy="878141"/>
          </a:xfrm>
          <a:prstGeom prst="rect">
            <a:avLst/>
          </a:prstGeom>
          <a:noFill/>
        </p:spPr>
      </p:pic>
      <p:pic>
        <p:nvPicPr>
          <p:cNvPr id="2" name="장면전환(어두운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  <p:sp>
        <p:nvSpPr>
          <p:cNvPr id="9" name="제목 10">
            <a:extLst>
              <a:ext uri="{FF2B5EF4-FFF2-40B4-BE49-F238E27FC236}">
                <a16:creationId xmlns:a16="http://schemas.microsoft.com/office/drawing/2014/main" id="{B5B355FA-7055-C5B6-8889-49165964F815}"/>
              </a:ext>
            </a:extLst>
          </p:cNvPr>
          <p:cNvSpPr txBox="1">
            <a:spLocks/>
          </p:cNvSpPr>
          <p:nvPr/>
        </p:nvSpPr>
        <p:spPr>
          <a:xfrm>
            <a:off x="73983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atinLnBrk="0"/>
            <a:r>
              <a:rPr lang="ko-KR" altLang="en-US" sz="5400" b="1" dirty="0" smtClean="0"/>
              <a:t>마침 기도</a:t>
            </a:r>
            <a:endParaRPr lang="en-US" altLang="ko-KR" sz="5400" b="1" dirty="0"/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5C3A2BEE-4D95-C2F1-FC85-FED7CE381DC4}"/>
              </a:ext>
            </a:extLst>
          </p:cNvPr>
          <p:cNvSpPr txBox="1">
            <a:spLocks/>
          </p:cNvSpPr>
          <p:nvPr/>
        </p:nvSpPr>
        <p:spPr>
          <a:xfrm>
            <a:off x="860136" y="1081404"/>
            <a:ext cx="1047172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재미 있었나요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?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물풍선을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주고 </a:t>
            </a:r>
            <a:r>
              <a:rPr lang="ko-KR" altLang="en-US" sz="2400" b="1" dirty="0" err="1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받는거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쉽지 않죠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2.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여러분들이 잊지 말아야 할 것은 하나님께서는 우리에게 믿음도 선물로 주신다는 거에요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믿음이 없어도 실망하지 말고 하나님께 믿음을 달라고 기도해 보세요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그러면 반드시 믿음을 주실 거에요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자 우리 함께 기도해요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24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하나님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아버지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함께 하심을 감사합니다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믿음이 부족한 우리들에게 강한 믿음을 주세요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하나님의 약속을 믿고 말씀대로 순종하며 살아가도록 도와 주세요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하나님의 넘치는 은혜를 누리는 하나님의 자녀 되게 도와 주세요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예수님 이름으로 기도합니다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아멘</a:t>
            </a:r>
            <a:r>
              <a:rPr lang="en-US" altLang="ko-KR" sz="2400" b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+mn-lt"/>
              </a:rPr>
              <a:t>. 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96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25 성경학교\그림\그림 요소\3과\3-4 (2).pn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6084009"/>
            <a:ext cx="12192000" cy="773990"/>
          </a:xfrm>
          <a:prstGeom prst="rect">
            <a:avLst/>
          </a:prstGeom>
          <a:noFill/>
        </p:spPr>
      </p:pic>
      <p:pic>
        <p:nvPicPr>
          <p:cNvPr id="2" name="저주 소리(두둥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tretch>
            <a:fillRect/>
          </a:stretch>
        </p:blipFill>
        <p:spPr>
          <a:xfrm>
            <a:off x="25398" y="6883400"/>
            <a:ext cx="812800" cy="812800"/>
          </a:xfrm>
          <a:prstGeom prst="rect">
            <a:avLst/>
          </a:prstGeom>
        </p:spPr>
      </p:pic>
      <p:sp>
        <p:nvSpPr>
          <p:cNvPr id="5" name="가로 글상자 2"/>
          <p:cNvSpPr txBox="1"/>
          <p:nvPr/>
        </p:nvSpPr>
        <p:spPr>
          <a:xfrm>
            <a:off x="431798" y="282007"/>
            <a:ext cx="5663794" cy="792971"/>
          </a:xfrm>
          <a:prstGeom prst="rect">
            <a:avLst/>
          </a:prstGeom>
          <a:solidFill>
            <a:schemeClr val="lt1"/>
          </a:solidFill>
          <a:ln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600" dirty="0" smtClean="0">
                <a:solidFill>
                  <a:srgbClr val="3057B9"/>
                </a:solidFill>
                <a:latin typeface="한컴 윤체 B"/>
                <a:ea typeface="한컴 윤체 B"/>
              </a:rPr>
              <a:t>준비물</a:t>
            </a:r>
            <a:endParaRPr lang="ko-KR" altLang="en-US" sz="4600" dirty="0">
              <a:solidFill>
                <a:srgbClr val="3057B9"/>
              </a:solidFill>
              <a:latin typeface="한컴 윤체 B"/>
              <a:ea typeface="한컴 윤체 B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98" y="1740216"/>
            <a:ext cx="4244864" cy="41525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462" y="1740216"/>
            <a:ext cx="66198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518</Words>
  <Application>Microsoft Office PowerPoint</Application>
  <PresentationFormat>와이드스크린</PresentationFormat>
  <Paragraphs>47</Paragraphs>
  <Slides>6</Slides>
  <Notes>6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맑은 고딕</vt:lpstr>
      <vt:lpstr>한컴 윤체 B</vt:lpstr>
      <vt:lpstr>함초롬바탕</vt:lpstr>
      <vt:lpstr>휴먼둥근헤드라인</vt:lpstr>
      <vt:lpstr>Arial</vt:lpstr>
      <vt:lpstr>Calibri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A0161066</cp:lastModifiedBy>
  <cp:revision>34</cp:revision>
  <dcterms:created xsi:type="dcterms:W3CDTF">2025-07-12T06:58:02Z</dcterms:created>
  <dcterms:modified xsi:type="dcterms:W3CDTF">2025-07-12T14:17:42Z</dcterms:modified>
  <cp:version>13.0.0.564</cp:version>
</cp:coreProperties>
</file>