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638" r:id="rId2"/>
    <p:sldId id="612" r:id="rId3"/>
    <p:sldId id="639" r:id="rId4"/>
    <p:sldId id="640" r:id="rId5"/>
    <p:sldId id="641" r:id="rId6"/>
    <p:sldId id="642" r:id="rId7"/>
    <p:sldId id="643" r:id="rId8"/>
    <p:sldId id="644" r:id="rId9"/>
    <p:sldId id="645" r:id="rId10"/>
    <p:sldId id="646" r:id="rId11"/>
    <p:sldId id="647" r:id="rId12"/>
    <p:sldId id="648" r:id="rId13"/>
    <p:sldId id="649" r:id="rId14"/>
    <p:sldId id="650" r:id="rId15"/>
    <p:sldId id="651" r:id="rId16"/>
    <p:sldId id="652" r:id="rId17"/>
  </p:sldIdLst>
  <p:sldSz cx="9144000" cy="6858000" type="screen4x3"/>
  <p:notesSz cx="6797675" cy="992663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1pPr>
    <a:lvl2pPr marL="4572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2pPr>
    <a:lvl3pPr marL="9144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3pPr>
    <a:lvl4pPr marL="13716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4pPr>
    <a:lvl5pPr marL="1828800" algn="ctr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5pPr>
    <a:lvl6pPr marL="22860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6pPr>
    <a:lvl7pPr marL="27432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7pPr>
    <a:lvl8pPr marL="32004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8pPr>
    <a:lvl9pPr marL="3657600" algn="l" defTabSz="914400" rtl="0" eaLnBrk="1" latinLnBrk="1" hangingPunct="1">
      <a:defRPr kumimoji="1" b="1" kern="1200">
        <a:solidFill>
          <a:schemeClr val="tx1"/>
        </a:solidFill>
        <a:latin typeface="HY울릉도M" pitchFamily="18" charset="-127"/>
        <a:ea typeface="HY울릉도M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A0000"/>
    <a:srgbClr val="006600"/>
    <a:srgbClr val="FEA402"/>
    <a:srgbClr val="F5A70B"/>
    <a:srgbClr val="F0F3F4"/>
    <a:srgbClr val="339966"/>
    <a:srgbClr val="008000"/>
    <a:srgbClr val="F7F9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51" autoAdjust="0"/>
    <p:restoredTop sz="94342" autoAdjust="0"/>
  </p:normalViewPr>
  <p:slideViewPr>
    <p:cSldViewPr snapToObjects="1">
      <p:cViewPr varScale="1">
        <p:scale>
          <a:sx n="109" d="100"/>
          <a:sy n="109" d="100"/>
        </p:scale>
        <p:origin x="-1800" y="-78"/>
      </p:cViewPr>
      <p:guideLst>
        <p:guide orient="horz" pos="5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BA8FC09-41E8-444E-ABA5-EEEEA845BFDA}" type="datetimeFigureOut">
              <a:rPr lang="ko-KR" altLang="en-US"/>
              <a:pPr>
                <a:defRPr/>
              </a:pPr>
              <a:t>2014-01-08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73E78C2-D176-47D4-952F-77CEF93FE6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79881F-0A9D-4B08-B996-7D3E6F5E90FC}" type="datetimeFigureOut">
              <a:rPr lang="ko-KR" altLang="en-US"/>
              <a:pPr>
                <a:defRPr/>
              </a:pPr>
              <a:t>2014-01-08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CA1B1F5-C83D-4CA7-8C87-BF3E7D2D0F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0F49-BF25-4EFD-9D2F-984B46329A3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5F95C-A5D9-4917-9D4E-9F5E256481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C9733-467D-485A-8B04-E489884B06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40E22-2429-4615-955E-FD1B4556FF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D9B01-C710-40EE-8577-1A6D4171E9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4ED29-0F1C-4203-8A98-6E269738FD3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7B67D-096D-40B3-A285-59D74B26192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A5CB1-BACB-4985-A2C5-00FE7CCB23B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92126-09E7-40C3-8C27-A2511FE5F19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9EC5D-5D2F-4829-A3C3-02867D1E01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4C7FE-5C38-42A1-9085-BB19190DB4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  <a:ea typeface="+mn-ea"/>
              </a:defRPr>
            </a:lvl1pPr>
          </a:lstStyle>
          <a:p>
            <a:pPr>
              <a:defRPr/>
            </a:pPr>
            <a:fld id="{7E540188-8EEC-43C3-89FA-7930731A00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938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18" tIns="45710" rIns="91418" bIns="45710" anchor="ctr"/>
          <a:lstStyle/>
          <a:p>
            <a:pPr defTabSz="846138"/>
            <a:endParaRPr lang="ko-KR" altLang="ko-KR" sz="1700">
              <a:latin typeface="굴림" charset="-127"/>
              <a:ea typeface="굴림" charset="-127"/>
            </a:endParaRPr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04900" y="3273425"/>
            <a:ext cx="3916363" cy="218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HYUNDAI 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2400" b="0" dirty="0">
                <a:solidFill>
                  <a:srgbClr val="FFFFFF"/>
                </a:solidFill>
              </a:rPr>
              <a:t>METHODIST CHURCH</a:t>
            </a: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The community of God's people</a:t>
            </a:r>
          </a:p>
          <a:p>
            <a:pPr marL="342900" indent="-342900" algn="r">
              <a:spcBef>
                <a:spcPct val="20000"/>
              </a:spcBef>
            </a:pP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ko-KR" altLang="en-US" sz="1600" b="0" dirty="0">
                <a:solidFill>
                  <a:srgbClr val="FFFFFF"/>
                </a:solidFill>
              </a:rPr>
              <a:t>현대교회 수요성서연구</a:t>
            </a:r>
            <a:endParaRPr lang="en-US" altLang="ko-KR" sz="1600" b="0" dirty="0">
              <a:solidFill>
                <a:srgbClr val="FFFFFF"/>
              </a:solidFill>
            </a:endParaRPr>
          </a:p>
          <a:p>
            <a:pPr marL="342900" indent="-342900" algn="r">
              <a:spcBef>
                <a:spcPct val="20000"/>
              </a:spcBef>
            </a:pPr>
            <a:r>
              <a:rPr lang="en-US" altLang="ko-KR" sz="1600" b="0" dirty="0">
                <a:solidFill>
                  <a:srgbClr val="FFFFFF"/>
                </a:solidFill>
              </a:rPr>
              <a:t>2013. </a:t>
            </a:r>
            <a:r>
              <a:rPr lang="en-US" altLang="ko-KR" sz="1600" b="0" dirty="0" smtClean="0">
                <a:solidFill>
                  <a:srgbClr val="FFFFFF"/>
                </a:solidFill>
              </a:rPr>
              <a:t>1. 8</a:t>
            </a:r>
            <a:endParaRPr lang="en-US" altLang="ko-KR" sz="1600" b="0" dirty="0">
              <a:solidFill>
                <a:srgbClr val="FFFFFF"/>
              </a:solidFill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85763" y="1854200"/>
            <a:ext cx="801211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sz="2800" b="0" dirty="0" smtClean="0">
                <a:solidFill>
                  <a:srgbClr val="FFFFFF"/>
                </a:solidFill>
              </a:rPr>
              <a:t>  소아시아의 일곱교회</a:t>
            </a:r>
            <a:r>
              <a:rPr lang="en-US" altLang="ko-KR" sz="2800" b="0" smtClean="0">
                <a:solidFill>
                  <a:srgbClr val="FFFFFF"/>
                </a:solidFill>
              </a:rPr>
              <a:t>1(</a:t>
            </a:r>
            <a:r>
              <a:rPr lang="ko-KR" altLang="en-US" sz="2800" b="0" dirty="0" smtClean="0">
                <a:solidFill>
                  <a:srgbClr val="FFFFFF"/>
                </a:solidFill>
              </a:rPr>
              <a:t>요한계시록</a:t>
            </a:r>
            <a:r>
              <a:rPr lang="en-US" altLang="ko-KR" sz="2800" b="0" dirty="0" smtClean="0">
                <a:solidFill>
                  <a:srgbClr val="FFFFFF"/>
                </a:solidFill>
              </a:rPr>
              <a:t>2)</a:t>
            </a:r>
            <a:endParaRPr lang="ko-KR" altLang="en-US" sz="2800" b="0" dirty="0">
              <a:solidFill>
                <a:srgbClr val="FFFFFF"/>
              </a:solidFill>
            </a:endParaRP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69975" y="1493838"/>
            <a:ext cx="6967538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</a:pPr>
            <a:r>
              <a:rPr lang="ko-KR" altLang="en-US" b="0">
                <a:solidFill>
                  <a:srgbClr val="FFFFFF"/>
                </a:solidFill>
              </a:rPr>
              <a:t>현대교회 </a:t>
            </a:r>
            <a:r>
              <a:rPr lang="en-US" altLang="ko-KR" b="0">
                <a:solidFill>
                  <a:srgbClr val="FFFFFF"/>
                </a:solidFill>
              </a:rPr>
              <a:t>TBC</a:t>
            </a:r>
            <a:r>
              <a:rPr lang="ko-KR" altLang="en-US" b="0">
                <a:solidFill>
                  <a:srgbClr val="FFFFFF"/>
                </a:solidFill>
              </a:rPr>
              <a:t>성서연구</a:t>
            </a:r>
          </a:p>
        </p:txBody>
      </p:sp>
      <p:pic>
        <p:nvPicPr>
          <p:cNvPr id="2054" name="그림 6" descr="DSC0002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3159125"/>
            <a:ext cx="3375025" cy="253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에베소 교회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수고와 인내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대항하여 이김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악한 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거짓사도 구별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이름을 위하여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”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게으르지 아니한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”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에베소 교회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남을 업신 여김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의심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무정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분쟁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첫사랑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”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니골라당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우상과 간음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이기는 그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생명나무의 과실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요한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신앙생활을 전쟁으로 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서머나 교회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에베소 북쪽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65Km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계획도시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황제숭배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유대인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기독교 반대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서머나 교회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사단의 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처음이요 나중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죽었다가 다시살아난 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교회를 반대하는 유대인들을 지칭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유대인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자칭 여호와의 총회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서머나 교회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죽도록 충성하라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10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일동안의 환란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경고와 약속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생명의 면류관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폴리캅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버가모 교회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서머나에서 약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80Km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이교도들의 만신전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황제숭배의 본부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사단의 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좌우에 날 선 검을 가진 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가이사는 주이시다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안디바의 죽음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두려워하지 않음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버가모 교회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발람의 교훈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우상제물과 성도덕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타협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”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악을 용납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회개하라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</a:b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감추었던 만나와 흰돌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성령 안에서 본 인자의모습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금촛대 사이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인자같은 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묵시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보는 계시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일곱 촛대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구약의 상징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백성을 의미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출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25:31~37,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왕상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7:49,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슥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4:2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성령 안에서 본 인자의모습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나누어졌으나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“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”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촛대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빛과 영광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하나님의 영광을 비추는 일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그리스도에 집중된 환상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단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7:13 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인자같은 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그리스도를 의미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성령 안에서 본 인자의모습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발에 끌리는 옷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대제사장의 옷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가슴에 금띠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마카베오상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10:7)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성령 안에서 본 인자의모습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털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머리털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순백색의 머리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영원한 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불꽃같은 눈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신적지식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빛난 주석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원수를 누르는 능력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많은 물소리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불가항력적인 세력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겔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43:2)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성령 안에서 본 인자의모습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오른 손의 일곱 별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모든 교회가 그리스도의 통치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좌우의 날이 선 검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능력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일곱 별의 비밀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처음요 나중이라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44:6, 48:12)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비밀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musterion) :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신비의 번역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열쇠가 있는 이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사자 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:  Angelos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하늘에 있는 교회의 원형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일곱교회에 보내는 편지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742950" indent="-742950" algn="just">
              <a:spcBef>
                <a:spcPct val="20000"/>
              </a:spcBef>
              <a:buAutoNum type="arabicPeriod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편지를 받는 교회에 대한 머리말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914400" indent="-914400" algn="just">
              <a:spcBef>
                <a:spcPct val="20000"/>
              </a:spcBef>
              <a:buAutoNum type="arabicPeriod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그리스도에 관한 묘사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914400" indent="-914400" algn="just">
              <a:spcBef>
                <a:spcPct val="20000"/>
              </a:spcBef>
              <a:buAutoNum type="arabicPeriod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그 교회의 영적상태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914400" indent="-914400" algn="just">
              <a:spcBef>
                <a:spcPct val="20000"/>
              </a:spcBef>
              <a:buAutoNum type="arabicPeriod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칭찬과 책망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914400" indent="-914400" algn="just">
              <a:spcBef>
                <a:spcPct val="20000"/>
              </a:spcBef>
              <a:buAutoNum type="arabicPeriod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훈계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914400" indent="-914400" algn="just">
              <a:spcBef>
                <a:spcPct val="20000"/>
              </a:spcBef>
              <a:buAutoNum type="arabicPeriod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승리자에 대한 약속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914400" indent="-914400" algn="just">
              <a:spcBef>
                <a:spcPct val="20000"/>
              </a:spcBef>
              <a:buAutoNum type="arabicPeriod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각성을 위한 맺는 말씀</a:t>
            </a:r>
            <a:endParaRPr lang="en-US" altLang="ko-KR" sz="4500" dirty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125" y="795338"/>
            <a:ext cx="7654925" cy="158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6147" name="Rectangle 8"/>
          <p:cNvSpPr>
            <a:spLocks noChangeArrowheads="1"/>
          </p:cNvSpPr>
          <p:nvPr/>
        </p:nvSpPr>
        <p:spPr bwMode="auto">
          <a:xfrm>
            <a:off x="4122738" y="503238"/>
            <a:ext cx="4410075" cy="31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ko-KR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소아시아의 일곱교회</a:t>
            </a:r>
            <a:endParaRPr lang="ko-KR" altLang="en-US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6" name="Rectangle 7"/>
          <p:cNvSpPr>
            <a:spLocks noChangeArrowheads="1"/>
          </p:cNvSpPr>
          <p:nvPr/>
        </p:nvSpPr>
        <p:spPr bwMode="auto">
          <a:xfrm>
            <a:off x="520700" y="954088"/>
            <a:ext cx="8012113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406" tIns="73704" rIns="147406" bIns="73704"/>
          <a:lstStyle/>
          <a:p>
            <a:pPr marL="457200" indent="-457200" algn="r">
              <a:spcBef>
                <a:spcPct val="20000"/>
              </a:spcBef>
            </a:pPr>
            <a:r>
              <a:rPr lang="ko-KR" altLang="en-US" sz="4500" dirty="0" smtClean="0">
                <a:solidFill>
                  <a:srgbClr val="7A0000"/>
                </a:solidFill>
                <a:latin typeface="나눔고딕" pitchFamily="50" charset="-127"/>
                <a:ea typeface="나눔고딕" pitchFamily="50" charset="-127"/>
              </a:rPr>
              <a:t>에베소 교회</a:t>
            </a:r>
            <a:endParaRPr lang="en-US" altLang="ko-KR" sz="4500" dirty="0" smtClean="0">
              <a:solidFill>
                <a:srgbClr val="7A0000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아시아 지방의 수도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황제숭배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아데미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(Artemis)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신전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바울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, 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요한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(</a:t>
            </a: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밧모섬 이후 거주</a:t>
            </a:r>
            <a:r>
              <a:rPr lang="en-US" altLang="ko-KR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)</a:t>
            </a: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r>
              <a:rPr lang="ko-KR" altLang="en-US" sz="4000" dirty="0" smtClean="0">
                <a:solidFill>
                  <a:srgbClr val="006666"/>
                </a:solidFill>
                <a:latin typeface="나눔고딕" pitchFamily="50" charset="-127"/>
                <a:ea typeface="나눔고딕" pitchFamily="50" charset="-127"/>
              </a:rPr>
              <a:t>기독교 신앙의 중심지</a:t>
            </a: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  <a:p>
            <a:pPr marL="457200" indent="-457200" algn="r">
              <a:spcBef>
                <a:spcPct val="20000"/>
              </a:spcBef>
              <a:buFontTx/>
              <a:buChar char="-"/>
            </a:pPr>
            <a:endParaRPr lang="en-US" altLang="ko-KR" sz="4000" dirty="0" smtClean="0">
              <a:solidFill>
                <a:srgbClr val="0066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Y울릉도M" pitchFamily="18" charset="-127"/>
            <a:ea typeface="HY울릉도M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14522</TotalTime>
  <Words>380</Words>
  <Application>Microsoft Office PowerPoint</Application>
  <PresentationFormat>화면 슬라이드 쇼(4:3)</PresentationFormat>
  <Paragraphs>112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</vt:vector>
  </TitlesOfParts>
  <Company>Bit 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건 축 심 의 신 청 서</dc:title>
  <dc:creator>Bit</dc:creator>
  <cp:lastModifiedBy>Windows 사용자</cp:lastModifiedBy>
  <cp:revision>783</cp:revision>
  <dcterms:created xsi:type="dcterms:W3CDTF">2004-04-06T06:47:41Z</dcterms:created>
  <dcterms:modified xsi:type="dcterms:W3CDTF">2014-01-08T08:13:08Z</dcterms:modified>
</cp:coreProperties>
</file>