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638" r:id="rId2"/>
    <p:sldId id="652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65" r:id="rId16"/>
    <p:sldId id="666" r:id="rId17"/>
    <p:sldId id="667" r:id="rId18"/>
    <p:sldId id="668" r:id="rId19"/>
    <p:sldId id="669" r:id="rId20"/>
  </p:sldIdLst>
  <p:sldSz cx="9144000" cy="6858000" type="screen4x3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1pPr>
    <a:lvl2pPr marL="4572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2pPr>
    <a:lvl3pPr marL="9144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3pPr>
    <a:lvl4pPr marL="13716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4pPr>
    <a:lvl5pPr marL="1828800" algn="ctr" rtl="0" fontAlgn="base" latinLnBrk="1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5pPr>
    <a:lvl6pPr marL="22860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6pPr>
    <a:lvl7pPr marL="27432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7pPr>
    <a:lvl8pPr marL="32004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8pPr>
    <a:lvl9pPr marL="3657600" algn="l" defTabSz="914400" rtl="0" eaLnBrk="1" latinLnBrk="1" hangingPunct="1">
      <a:defRPr kumimoji="1" b="1" kern="1200">
        <a:solidFill>
          <a:schemeClr val="tx1"/>
        </a:solidFill>
        <a:latin typeface="HY울릉도M" pitchFamily="18" charset="-127"/>
        <a:ea typeface="HY울릉도M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0000"/>
    <a:srgbClr val="006600"/>
    <a:srgbClr val="FEA402"/>
    <a:srgbClr val="F5A70B"/>
    <a:srgbClr val="F0F3F4"/>
    <a:srgbClr val="339966"/>
    <a:srgbClr val="008000"/>
    <a:srgbClr val="F7F9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342" autoAdjust="0"/>
  </p:normalViewPr>
  <p:slideViewPr>
    <p:cSldViewPr snapToObjects="1">
      <p:cViewPr varScale="1">
        <p:scale>
          <a:sx n="78" d="100"/>
          <a:sy n="78" d="100"/>
        </p:scale>
        <p:origin x="-102" y="-708"/>
      </p:cViewPr>
      <p:guideLst>
        <p:guide orient="horz" pos="5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BA8FC09-41E8-444E-ABA5-EEEEA845BFDA}" type="datetimeFigureOut">
              <a:rPr lang="ko-KR" altLang="en-US"/>
              <a:pPr>
                <a:defRPr/>
              </a:pPr>
              <a:t>2014-03-12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3E78C2-D176-47D4-952F-77CEF93FE6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C79881F-0A9D-4B08-B996-7D3E6F5E90FC}" type="datetimeFigureOut">
              <a:rPr lang="ko-KR" altLang="en-US"/>
              <a:pPr>
                <a:defRPr/>
              </a:pPr>
              <a:t>2014-03-12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A1B1F5-C83D-4CA7-8C87-BF3E7D2D0F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0F49-BF25-4EFD-9D2F-984B46329A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F95C-A5D9-4917-9D4E-9F5E256481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C9733-467D-485A-8B04-E489884B06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40E22-2429-4615-955E-FD1B4556FFA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D9B01-C710-40EE-8577-1A6D4171E93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4ED29-0F1C-4203-8A98-6E269738FD3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7B67D-096D-40B3-A285-59D74B2619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5CB1-BACB-4985-A2C5-00FE7CCB23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92126-09E7-40C3-8C27-A2511FE5F19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9EC5D-5D2F-4829-A3C3-02867D1E018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C7FE-5C38-42A1-9085-BB19190DB4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ea typeface="+mn-ea"/>
              </a:defRPr>
            </a:lvl1pPr>
          </a:lstStyle>
          <a:p>
            <a:pPr>
              <a:defRPr/>
            </a:pPr>
            <a:fld id="{7E540188-8EEC-43C3-89FA-7930731A0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8" tIns="45710" rIns="91418" bIns="45710" anchor="ctr"/>
          <a:lstStyle/>
          <a:p>
            <a:pPr defTabSz="846138"/>
            <a:endParaRPr lang="ko-KR" altLang="ko-KR" sz="1700">
              <a:latin typeface="굴림" charset="-127"/>
              <a:ea typeface="굴림" charset="-127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104900" y="3273425"/>
            <a:ext cx="3916363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HYUNDAI 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2400" b="0" dirty="0">
                <a:solidFill>
                  <a:srgbClr val="FFFFFF"/>
                </a:solidFill>
              </a:rPr>
              <a:t>METHODIST CHURCH</a:t>
            </a: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>
                <a:solidFill>
                  <a:srgbClr val="FFFFFF"/>
                </a:solidFill>
              </a:rPr>
              <a:t>The community of God's people</a:t>
            </a:r>
          </a:p>
          <a:p>
            <a:pPr marL="342900" indent="-342900" algn="r">
              <a:spcBef>
                <a:spcPct val="20000"/>
              </a:spcBef>
            </a:pP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ko-KR" altLang="en-US" sz="1600" b="0" dirty="0">
                <a:solidFill>
                  <a:srgbClr val="FFFFFF"/>
                </a:solidFill>
              </a:rPr>
              <a:t>현대교회 </a:t>
            </a:r>
            <a:r>
              <a:rPr lang="ko-KR" altLang="en-US" sz="1600" b="0" dirty="0" smtClean="0">
                <a:solidFill>
                  <a:srgbClr val="FFFFFF"/>
                </a:solidFill>
              </a:rPr>
              <a:t>수요예배</a:t>
            </a:r>
            <a:endParaRPr lang="en-US" altLang="ko-KR" sz="1600" b="0" dirty="0">
              <a:solidFill>
                <a:srgbClr val="FFFFFF"/>
              </a:solidFill>
            </a:endParaRPr>
          </a:p>
          <a:p>
            <a:pPr marL="342900" indent="-342900" algn="r">
              <a:spcBef>
                <a:spcPct val="20000"/>
              </a:spcBef>
            </a:pPr>
            <a:r>
              <a:rPr lang="en-US" altLang="ko-KR" sz="1600" b="0" dirty="0" smtClean="0">
                <a:solidFill>
                  <a:srgbClr val="FFFFFF"/>
                </a:solidFill>
              </a:rPr>
              <a:t>2014. </a:t>
            </a:r>
            <a:r>
              <a:rPr lang="en-US" altLang="ko-KR" sz="1600" b="0" dirty="0" smtClean="0">
                <a:solidFill>
                  <a:srgbClr val="FFFFFF"/>
                </a:solidFill>
              </a:rPr>
              <a:t>3. 15</a:t>
            </a:r>
            <a:endParaRPr lang="en-US" altLang="ko-KR" sz="1600" b="0" dirty="0">
              <a:solidFill>
                <a:srgbClr val="FFFFFF"/>
              </a:solidFill>
            </a:endParaRP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385763" y="1854200"/>
            <a:ext cx="801211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sz="2800" b="0" dirty="0" smtClean="0">
                <a:solidFill>
                  <a:srgbClr val="FFFFFF"/>
                </a:solidFill>
              </a:rPr>
              <a:t>  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교파와 교리 </a:t>
            </a:r>
            <a:r>
              <a:rPr lang="en-US" altLang="ko-KR" sz="2800" b="0" dirty="0" smtClean="0">
                <a:solidFill>
                  <a:srgbClr val="FFFFFF"/>
                </a:solidFill>
              </a:rPr>
              <a:t>- </a:t>
            </a:r>
            <a:r>
              <a:rPr lang="ko-KR" altLang="en-US" sz="2800" b="0" dirty="0" smtClean="0">
                <a:solidFill>
                  <a:srgbClr val="FFFFFF"/>
                </a:solidFill>
              </a:rPr>
              <a:t>관용</a:t>
            </a:r>
            <a:endParaRPr lang="ko-KR" altLang="en-US" sz="2800" b="0" dirty="0">
              <a:solidFill>
                <a:srgbClr val="FFFFFF"/>
              </a:solidFill>
            </a:endParaRP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1069975" y="1493838"/>
            <a:ext cx="6967538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</a:pPr>
            <a:r>
              <a:rPr lang="ko-KR" altLang="en-US" b="0" dirty="0">
                <a:solidFill>
                  <a:srgbClr val="FFFFFF"/>
                </a:solidFill>
              </a:rPr>
              <a:t>현대교회 </a:t>
            </a:r>
            <a:r>
              <a:rPr lang="ko-KR" altLang="en-US" b="0" dirty="0" smtClean="0">
                <a:solidFill>
                  <a:srgbClr val="FFFFFF"/>
                </a:solidFill>
              </a:rPr>
              <a:t>수요예배</a:t>
            </a:r>
            <a:endParaRPr lang="ko-KR" altLang="en-US" b="0" dirty="0">
              <a:solidFill>
                <a:srgbClr val="FFFFFF"/>
              </a:solidFill>
            </a:endParaRPr>
          </a:p>
        </p:txBody>
      </p:sp>
      <p:pic>
        <p:nvPicPr>
          <p:cNvPr id="2054" name="그림 6" descr="DSC0002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7788" y="3159125"/>
            <a:ext cx="3375025" cy="253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Jacob Arminius(1560~1609)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알미니우스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Remonstrance(1610)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Prevenient grace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선행적 은혜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성령의 도우심으로 인한 자유의지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펠라기우스와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차이점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인간본성의 자유의지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Conditional election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조건적 선택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Universal atonement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보편적 속죄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속죄의 은혜를 믿는 자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Efficient grace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효과적 은혜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선재적 은혜로 자극된 자유의지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효과적 은혜와 협동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Believer faith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믿는 자의 신앙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타락의 가능성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다른 의견을 가질 권리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스테판 츠바이크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카스텔리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칼뱅의 제네바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5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13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10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35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76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간수장의 통보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새로운 예루살렘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다른 의견을 가질 권리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미겔 세르베투스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종교적 신념으로 화형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독자적 성경해석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독자적 생각을 주신 하나님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하나님의 권리를 침해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다른 의견을 가질 권리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한 인간을 죽이는 것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교리옹호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한 인간의 희생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다른 사람을 불태워 신앙을 고백할 수 없다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단지 신앙을 위해 불에 타 죽음으로 자기 신앙을 고백한다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웨슬리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올바른 의견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종교의 매우 빈약한 부분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너와 내가 다르면 나와 네가 다른 것을 합의하자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상호관용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상호존중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종교개혁이후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교회내 갈등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예정론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칼뱅 사상의 주된 전제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복음선포 결과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당혹스러운 점 설명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부수적 교리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칼뱅주의자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칼뱅이 생각을 발전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확장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칼뱅 사후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개혁정통의 체계 확정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제한된 속죄</a:t>
            </a: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특수한 대속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그리스도의 죽음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누구를 위해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모든 이를 구원하는 잠재력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속량하는 능력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선택받은 이에게만</a:t>
            </a:r>
            <a:r>
              <a:rPr lang="en-US" altLang="ko-KR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?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Total depravity of sinful human nature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죄악된 인간 본성의 전적 타락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Unconditional election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무조건적 선택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Limited atonement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제한된 속죄론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Irresistible grace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저항할 수 없는 은혜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125" y="795338"/>
            <a:ext cx="7654925" cy="158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47" name="Rectangle 8"/>
          <p:cNvSpPr>
            <a:spLocks noChangeArrowheads="1"/>
          </p:cNvSpPr>
          <p:nvPr/>
        </p:nvSpPr>
        <p:spPr bwMode="auto">
          <a:xfrm>
            <a:off x="4122738" y="503238"/>
            <a:ext cx="4410075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교파와 교리</a:t>
            </a:r>
            <a:r>
              <a:rPr lang="en-US" altLang="ko-KR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ko-KR" altLang="en-US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관용</a:t>
            </a:r>
            <a:endParaRPr lang="ko-KR" altLang="en-US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520700" y="954088"/>
            <a:ext cx="8012113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7406" tIns="73704" rIns="147406" bIns="73704"/>
          <a:lstStyle/>
          <a:p>
            <a:pPr marL="457200" indent="-457200" algn="r">
              <a:spcBef>
                <a:spcPct val="20000"/>
              </a:spcBef>
            </a:pPr>
            <a:r>
              <a:rPr lang="en-US" altLang="ko-KR" sz="4500" dirty="0" smtClean="0">
                <a:solidFill>
                  <a:srgbClr val="7A0000"/>
                </a:solidFill>
                <a:latin typeface="나눔고딕" pitchFamily="50" charset="-127"/>
                <a:ea typeface="나눔고딕" pitchFamily="50" charset="-127"/>
              </a:rPr>
              <a:t>Perseverance of the saints</a:t>
            </a:r>
            <a:endParaRPr lang="en-US" altLang="ko-KR" sz="4500" dirty="0" smtClean="0">
              <a:solidFill>
                <a:srgbClr val="7A0000"/>
              </a:solidFill>
              <a:latin typeface="나눔고딕" pitchFamily="50" charset="-127"/>
              <a:ea typeface="나눔고딕" pitchFamily="50" charset="-127"/>
            </a:endParaRPr>
          </a:p>
          <a:p>
            <a:pPr marL="457200" indent="-457200" algn="r">
              <a:spcBef>
                <a:spcPct val="20000"/>
              </a:spcBef>
              <a:buFontTx/>
              <a:buChar char="-"/>
            </a:pPr>
            <a:r>
              <a:rPr lang="ko-KR" altLang="en-US" sz="4000" dirty="0" smtClean="0">
                <a:solidFill>
                  <a:srgbClr val="006666"/>
                </a:solidFill>
                <a:latin typeface="나눔고딕" pitchFamily="50" charset="-127"/>
                <a:ea typeface="나눔고딕" pitchFamily="50" charset="-127"/>
              </a:rPr>
              <a:t>성도의 견인</a:t>
            </a:r>
            <a:endParaRPr lang="en-US" altLang="ko-KR" sz="4000" dirty="0" smtClean="0">
              <a:solidFill>
                <a:srgbClr val="0066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M" pitchFamily="18" charset="-127"/>
            <a:ea typeface="HY울릉도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14874</TotalTime>
  <Words>313</Words>
  <Application>Microsoft Office PowerPoint</Application>
  <PresentationFormat>화면 슬라이드 쇼(4:3)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Company>Bit 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건 축 심 의 신 청 서</dc:title>
  <dc:creator>Bit</dc:creator>
  <cp:lastModifiedBy>Windows 사용자</cp:lastModifiedBy>
  <cp:revision>821</cp:revision>
  <dcterms:created xsi:type="dcterms:W3CDTF">2004-04-06T06:47:41Z</dcterms:created>
  <dcterms:modified xsi:type="dcterms:W3CDTF">2014-03-12T09:40:02Z</dcterms:modified>
</cp:coreProperties>
</file>