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638" r:id="rId2"/>
    <p:sldId id="612" r:id="rId3"/>
    <p:sldId id="639" r:id="rId4"/>
    <p:sldId id="640" r:id="rId5"/>
    <p:sldId id="641" r:id="rId6"/>
    <p:sldId id="642" r:id="rId7"/>
    <p:sldId id="643" r:id="rId8"/>
    <p:sldId id="644" r:id="rId9"/>
    <p:sldId id="645" r:id="rId10"/>
    <p:sldId id="646" r:id="rId11"/>
    <p:sldId id="647" r:id="rId12"/>
    <p:sldId id="648" r:id="rId13"/>
    <p:sldId id="649" r:id="rId14"/>
    <p:sldId id="650" r:id="rId15"/>
    <p:sldId id="651" r:id="rId16"/>
    <p:sldId id="652" r:id="rId17"/>
    <p:sldId id="655" r:id="rId18"/>
    <p:sldId id="653" r:id="rId19"/>
    <p:sldId id="654" r:id="rId20"/>
  </p:sldIdLst>
  <p:sldSz cx="9144000" cy="6858000" type="screen4x3"/>
  <p:notesSz cx="6797675" cy="9926638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1pPr>
    <a:lvl2pPr marL="457200"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2pPr>
    <a:lvl3pPr marL="914400"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3pPr>
    <a:lvl4pPr marL="1371600"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4pPr>
    <a:lvl5pPr marL="1828800"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5pPr>
    <a:lvl6pPr marL="2286000" algn="l" defTabSz="914400" rtl="0" eaLnBrk="1" latinLnBrk="1" hangingPunct="1"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6pPr>
    <a:lvl7pPr marL="2743200" algn="l" defTabSz="914400" rtl="0" eaLnBrk="1" latinLnBrk="1" hangingPunct="1"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7pPr>
    <a:lvl8pPr marL="3200400" algn="l" defTabSz="914400" rtl="0" eaLnBrk="1" latinLnBrk="1" hangingPunct="1"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8pPr>
    <a:lvl9pPr marL="3657600" algn="l" defTabSz="914400" rtl="0" eaLnBrk="1" latinLnBrk="1" hangingPunct="1"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7A0000"/>
    <a:srgbClr val="006600"/>
    <a:srgbClr val="FEA402"/>
    <a:srgbClr val="F5A70B"/>
    <a:srgbClr val="F0F3F4"/>
    <a:srgbClr val="339966"/>
    <a:srgbClr val="008000"/>
    <a:srgbClr val="F7F9A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51" autoAdjust="0"/>
    <p:restoredTop sz="94342" autoAdjust="0"/>
  </p:normalViewPr>
  <p:slideViewPr>
    <p:cSldViewPr snapToObjects="1">
      <p:cViewPr varScale="1">
        <p:scale>
          <a:sx n="108" d="100"/>
          <a:sy n="108" d="100"/>
        </p:scale>
        <p:origin x="-1830" y="-90"/>
      </p:cViewPr>
      <p:guideLst>
        <p:guide orient="horz" pos="5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BA8FC09-41E8-444E-ABA5-EEEEA845BFDA}" type="datetimeFigureOut">
              <a:rPr lang="ko-KR" altLang="en-US"/>
              <a:pPr>
                <a:defRPr/>
              </a:pPr>
              <a:t>2013-12-18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73E78C2-D176-47D4-952F-77CEF93FE6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C79881F-0A9D-4B08-B996-7D3E6F5E90FC}" type="datetimeFigureOut">
              <a:rPr lang="ko-KR" altLang="en-US"/>
              <a:pPr>
                <a:defRPr/>
              </a:pPr>
              <a:t>2013-12-18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 smtClean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CA1B1F5-C83D-4CA7-8C87-BF3E7D2D0FD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B0F49-BF25-4EFD-9D2F-984B46329A3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5F95C-A5D9-4917-9D4E-9F5E2564812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C9733-467D-485A-8B04-E489884B06B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40E22-2429-4615-955E-FD1B4556FFA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D9B01-C710-40EE-8577-1A6D4171E93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4ED29-0F1C-4203-8A98-6E269738FD3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7B67D-096D-40B3-A285-59D74B26192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A5CB1-BACB-4985-A2C5-00FE7CCB23B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92126-09E7-40C3-8C27-A2511FE5F19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9EC5D-5D2F-4829-A3C3-02867D1E01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4C7FE-5C38-42A1-9085-BB19190DB4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  <a:ea typeface="+mn-ea"/>
              </a:defRPr>
            </a:lvl1pPr>
          </a:lstStyle>
          <a:p>
            <a:pPr>
              <a:defRPr/>
            </a:pPr>
            <a:fld id="{7E540188-8EEC-43C3-89FA-7930731A00B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7938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18" tIns="45710" rIns="91418" bIns="45710" anchor="ctr"/>
          <a:lstStyle/>
          <a:p>
            <a:pPr defTabSz="846138"/>
            <a:endParaRPr lang="ko-KR" altLang="ko-KR" sz="1700">
              <a:latin typeface="굴림" charset="-127"/>
              <a:ea typeface="굴림" charset="-127"/>
            </a:endParaRPr>
          </a:p>
        </p:txBody>
      </p:sp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1104900" y="3273425"/>
            <a:ext cx="3916363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</a:pPr>
            <a:r>
              <a:rPr lang="en-US" altLang="ko-KR" sz="2400" b="0" dirty="0">
                <a:solidFill>
                  <a:srgbClr val="FFFFFF"/>
                </a:solidFill>
              </a:rPr>
              <a:t>HYUNDAI </a:t>
            </a:r>
          </a:p>
          <a:p>
            <a:pPr marL="342900" indent="-342900" algn="r">
              <a:spcBef>
                <a:spcPct val="20000"/>
              </a:spcBef>
            </a:pPr>
            <a:r>
              <a:rPr lang="en-US" altLang="ko-KR" sz="2400" b="0" dirty="0">
                <a:solidFill>
                  <a:srgbClr val="FFFFFF"/>
                </a:solidFill>
              </a:rPr>
              <a:t>METHODIST CHURCH</a:t>
            </a:r>
          </a:p>
          <a:p>
            <a:pPr marL="342900" indent="-342900" algn="r">
              <a:spcBef>
                <a:spcPct val="20000"/>
              </a:spcBef>
            </a:pPr>
            <a:r>
              <a:rPr lang="en-US" altLang="ko-KR" sz="1600" b="0" dirty="0">
                <a:solidFill>
                  <a:srgbClr val="FFFFFF"/>
                </a:solidFill>
              </a:rPr>
              <a:t>The community of God's people</a:t>
            </a:r>
          </a:p>
          <a:p>
            <a:pPr marL="342900" indent="-342900" algn="r">
              <a:spcBef>
                <a:spcPct val="20000"/>
              </a:spcBef>
            </a:pPr>
            <a:endParaRPr lang="en-US" altLang="ko-KR" sz="1600" b="0" dirty="0">
              <a:solidFill>
                <a:srgbClr val="FFFFFF"/>
              </a:solidFill>
            </a:endParaRPr>
          </a:p>
          <a:p>
            <a:pPr marL="342900" indent="-342900" algn="r">
              <a:spcBef>
                <a:spcPct val="20000"/>
              </a:spcBef>
            </a:pPr>
            <a:r>
              <a:rPr lang="ko-KR" altLang="en-US" sz="1600" b="0" dirty="0">
                <a:solidFill>
                  <a:srgbClr val="FFFFFF"/>
                </a:solidFill>
              </a:rPr>
              <a:t>현대교회 수요성서연구</a:t>
            </a:r>
            <a:endParaRPr lang="en-US" altLang="ko-KR" sz="1600" b="0" dirty="0">
              <a:solidFill>
                <a:srgbClr val="FFFFFF"/>
              </a:solidFill>
            </a:endParaRPr>
          </a:p>
          <a:p>
            <a:pPr marL="342900" indent="-342900" algn="r">
              <a:spcBef>
                <a:spcPct val="20000"/>
              </a:spcBef>
            </a:pPr>
            <a:r>
              <a:rPr lang="en-US" altLang="ko-KR" sz="1600" b="0" dirty="0">
                <a:solidFill>
                  <a:srgbClr val="FFFFFF"/>
                </a:solidFill>
              </a:rPr>
              <a:t>2013. </a:t>
            </a:r>
            <a:r>
              <a:rPr lang="en-US" altLang="ko-KR" sz="1600" b="0" dirty="0" smtClean="0">
                <a:solidFill>
                  <a:srgbClr val="FFFFFF"/>
                </a:solidFill>
              </a:rPr>
              <a:t>12. 18</a:t>
            </a:r>
            <a:endParaRPr lang="en-US" altLang="ko-KR" sz="1600" b="0" dirty="0">
              <a:solidFill>
                <a:srgbClr val="FFFFFF"/>
              </a:solidFill>
            </a:endParaRPr>
          </a:p>
        </p:txBody>
      </p:sp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385763" y="1854200"/>
            <a:ext cx="8012112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</a:pPr>
            <a:r>
              <a:rPr lang="ko-KR" altLang="en-US" sz="2800" b="0" dirty="0" err="1" smtClean="0">
                <a:solidFill>
                  <a:srgbClr val="FFFFFF"/>
                </a:solidFill>
              </a:rPr>
              <a:t>밧모섬의</a:t>
            </a:r>
            <a:r>
              <a:rPr lang="ko-KR" altLang="en-US" sz="2800" b="0" dirty="0" smtClean="0">
                <a:solidFill>
                  <a:srgbClr val="FFFFFF"/>
                </a:solidFill>
              </a:rPr>
              <a:t> 계시</a:t>
            </a:r>
            <a:r>
              <a:rPr lang="en-US" altLang="ko-KR" sz="2800" b="0" dirty="0" smtClean="0">
                <a:solidFill>
                  <a:srgbClr val="FFFFFF"/>
                </a:solidFill>
              </a:rPr>
              <a:t>(</a:t>
            </a:r>
            <a:r>
              <a:rPr lang="ko-KR" altLang="en-US" sz="2800" b="0" dirty="0" smtClean="0">
                <a:solidFill>
                  <a:srgbClr val="FFFFFF"/>
                </a:solidFill>
              </a:rPr>
              <a:t>요한계시록</a:t>
            </a:r>
            <a:r>
              <a:rPr lang="en-US" altLang="ko-KR" sz="2800" b="0" dirty="0" smtClean="0">
                <a:solidFill>
                  <a:srgbClr val="FFFFFF"/>
                </a:solidFill>
              </a:rPr>
              <a:t>1)</a:t>
            </a:r>
            <a:endParaRPr lang="ko-KR" altLang="en-US" sz="2800" b="0" dirty="0">
              <a:solidFill>
                <a:srgbClr val="FFFFFF"/>
              </a:solidFill>
            </a:endParaRPr>
          </a:p>
        </p:txBody>
      </p:sp>
      <p:sp>
        <p:nvSpPr>
          <p:cNvPr id="2053" name="Rectangle 8"/>
          <p:cNvSpPr>
            <a:spLocks noChangeArrowheads="1"/>
          </p:cNvSpPr>
          <p:nvPr/>
        </p:nvSpPr>
        <p:spPr bwMode="auto">
          <a:xfrm>
            <a:off x="1069975" y="1493838"/>
            <a:ext cx="6967538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</a:pPr>
            <a:r>
              <a:rPr lang="ko-KR" altLang="en-US" b="0">
                <a:solidFill>
                  <a:srgbClr val="FFFFFF"/>
                </a:solidFill>
              </a:rPr>
              <a:t>현대교회 </a:t>
            </a:r>
            <a:r>
              <a:rPr lang="en-US" altLang="ko-KR" b="0">
                <a:solidFill>
                  <a:srgbClr val="FFFFFF"/>
                </a:solidFill>
              </a:rPr>
              <a:t>TBC</a:t>
            </a:r>
            <a:r>
              <a:rPr lang="ko-KR" altLang="en-US" b="0">
                <a:solidFill>
                  <a:srgbClr val="FFFFFF"/>
                </a:solidFill>
              </a:rPr>
              <a:t>성서연구</a:t>
            </a:r>
          </a:p>
        </p:txBody>
      </p:sp>
      <p:pic>
        <p:nvPicPr>
          <p:cNvPr id="7" name="그림 6" descr="CAM0009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02070" y="3474005"/>
            <a:ext cx="3300367" cy="24752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밧모섬의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계시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000" dirty="0" err="1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밧모섬에서</a:t>
            </a:r>
            <a:r>
              <a:rPr lang="ko-KR" altLang="en-US" sz="40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 받은 그리스도의 계시</a:t>
            </a:r>
            <a:endParaRPr lang="en-US" altLang="ko-KR" sz="40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표상의 통일성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바벨론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짐승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거룩한 성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바다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나팔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인봉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촛대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요한의 명확한 약속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1:3(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독서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)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첫 번째 축복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밧모섬의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계시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000" dirty="0" err="1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밧모섬에서</a:t>
            </a:r>
            <a:r>
              <a:rPr lang="ko-KR" altLang="en-US" sz="40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 받은 그리스도의 계시</a:t>
            </a:r>
            <a:endParaRPr lang="en-US" altLang="ko-KR" sz="40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예언의 말씀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재림 때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읽는 자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낭독하는 자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읽는 자와 듣는 자가 함께 축복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기록된 것을 지키는 자들에게서 성취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밧모섬의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계시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000" dirty="0" err="1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밧모섬에서</a:t>
            </a:r>
            <a:r>
              <a:rPr lang="ko-KR" altLang="en-US" sz="40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 받은 그리스도의 계시</a:t>
            </a:r>
            <a:endParaRPr lang="en-US" altLang="ko-KR" sz="40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예고로 끝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?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믿음을 가지고 잘 준비하고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바르게 사는 것을 가르침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밧모섬의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계시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341530" y="954088"/>
            <a:ext cx="819128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000" dirty="0" err="1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밧모섬에서</a:t>
            </a:r>
            <a:r>
              <a:rPr lang="ko-KR" altLang="en-US" sz="40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 받은 그리스도의 계시</a:t>
            </a:r>
            <a:endParaRPr lang="en-US" altLang="ko-KR" sz="40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그리스도의 명령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목적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성도의 믿음을 굳게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소망을 밝게 보이려는 실제적 교훈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밧모섬의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계시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116506" y="954088"/>
            <a:ext cx="8416308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000" dirty="0" err="1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밧모섬에서</a:t>
            </a:r>
            <a:r>
              <a:rPr lang="ko-KR" altLang="en-US" sz="40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 받은 그리스도의 계시</a:t>
            </a:r>
            <a:endParaRPr lang="en-US" altLang="ko-KR" sz="40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아시아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아시아 대륙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?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소아시아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?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err="1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에베소를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수도로 한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‘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아시아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도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’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일곱 교회만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?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err="1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골로새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err="1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히에라볼리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err="1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드로아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밀레도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밧모섬의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계시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116506" y="954088"/>
            <a:ext cx="8416308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000" dirty="0" err="1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밧모섬에서</a:t>
            </a:r>
            <a:r>
              <a:rPr lang="ko-KR" altLang="en-US" sz="40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 받은 그리스도의 계시</a:t>
            </a:r>
            <a:endParaRPr lang="en-US" altLang="ko-KR" sz="40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일곱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거룩하고 완전한 숫자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err="1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일곱교회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전체교회를 대표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밧모섬의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계시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116506" y="954088"/>
            <a:ext cx="8416308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000" dirty="0" err="1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밧모섬에서</a:t>
            </a:r>
            <a:r>
              <a:rPr lang="ko-KR" altLang="en-US" sz="40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 받은 그리스도의 계시</a:t>
            </a:r>
            <a:endParaRPr lang="en-US" altLang="ko-KR" sz="40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1:5~6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그리스도의 속죄사역을 찬양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교회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참된 이스라엘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그리스도를 믿음으로 유대인의 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특권을 누림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밧모섬의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계시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116506" y="954088"/>
            <a:ext cx="8416308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000" dirty="0" err="1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밧모섬에서</a:t>
            </a:r>
            <a:r>
              <a:rPr lang="ko-KR" altLang="en-US" sz="40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 받은 그리스도의 계시</a:t>
            </a:r>
            <a:endParaRPr lang="en-US" altLang="ko-KR" sz="40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엄숙한 의무와 책임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err="1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참교회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</a:p>
          <a:p>
            <a:pPr marL="457200" indent="-457200" algn="r">
              <a:spcBef>
                <a:spcPct val="20000"/>
              </a:spcBef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제도가 아니라 거룩한 나라요 제사장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err="1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벧전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2:9~10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밧모섬의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계시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0" y="954088"/>
            <a:ext cx="8532814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000" dirty="0" err="1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밧모섬에서</a:t>
            </a:r>
            <a:r>
              <a:rPr lang="ko-KR" altLang="en-US" sz="40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 받은 그리스도의 계시</a:t>
            </a:r>
            <a:endParaRPr lang="en-US" altLang="ko-KR" sz="40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1:7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전체의 주제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그리스도의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승리와 재림에 대한 확신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재림 때 악한 세력에서 벗어남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요한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</a:p>
          <a:p>
            <a:pPr marL="457200" indent="-457200" algn="r">
              <a:spcBef>
                <a:spcPct val="20000"/>
              </a:spcBef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그리스도인으로 사는 것이 힘든 시대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밧모섬의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계시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116506" y="954088"/>
            <a:ext cx="8416308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000" dirty="0" err="1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밧모섬에서</a:t>
            </a:r>
            <a:r>
              <a:rPr lang="ko-KR" altLang="en-US" sz="40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 받은 그리스도의 계시</a:t>
            </a:r>
            <a:endParaRPr lang="en-US" altLang="ko-KR" sz="40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1:8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하나님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err="1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완전자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영원성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밧모섬의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계시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역사적 배경</a:t>
            </a:r>
            <a:endParaRPr lang="en-US" altLang="ko-KR" sz="45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묵시록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(apocalypse)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묵시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베일을 벗기다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계시로 번역되기도 함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계시록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</a:p>
          <a:p>
            <a:pPr marL="457200" indent="-457200" algn="r">
              <a:spcBef>
                <a:spcPct val="20000"/>
              </a:spcBef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하나님의 계시를 받아 기록한 책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밧모섬의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계시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역사적 배경</a:t>
            </a:r>
            <a:endParaRPr lang="en-US" altLang="ko-KR" sz="45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요한계시록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</a:t>
            </a:r>
          </a:p>
          <a:p>
            <a:pPr marL="457200" indent="-457200" algn="r">
              <a:spcBef>
                <a:spcPct val="20000"/>
              </a:spcBef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종말의 날에 일어날 일들의 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‘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베일을 벗기고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’, </a:t>
            </a:r>
          </a:p>
          <a:p>
            <a:pPr marL="457200" indent="-457200" algn="r">
              <a:spcBef>
                <a:spcPct val="20000"/>
              </a:spcBef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하나님의 최후 심판과 승리를 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가장 훌륭하게 드러낸 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기독교적 묵시록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밧모섬의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계시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역사적 배경</a:t>
            </a:r>
            <a:endParaRPr lang="en-US" altLang="ko-KR" sz="45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err="1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소묵시록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막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13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재림에 대한 기록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</a:p>
          <a:p>
            <a:pPr marL="457200" indent="-457200" algn="r">
              <a:spcBef>
                <a:spcPct val="20000"/>
              </a:spcBef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고전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15:20~28, </a:t>
            </a:r>
            <a:r>
              <a:rPr lang="ko-KR" altLang="en-US" sz="4000" dirty="0" err="1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살전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4:15~17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큰 구조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풍부한 내용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역사적 종말에 그리스도의 승리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밧모섬의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계시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역사적 배경</a:t>
            </a:r>
            <a:endParaRPr lang="en-US" altLang="ko-KR" sz="45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err="1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이레니우스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(81~96)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황제숭배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짐승과 그 우상에게 경배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(14:9~11)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‘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주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’ 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그리스도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정치범 수용소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err="1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밧모섬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밧모섬의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계시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역사적 배경</a:t>
            </a:r>
            <a:endParaRPr lang="en-US" altLang="ko-KR" sz="45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저작 장소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err="1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에베소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err="1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도미티안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사후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석방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저자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요한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그의 종 요한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고난을 함께 당하는 요한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아시아에 살았던 교회지도자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밧모섬의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계시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000" dirty="0" err="1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밧모섬에서</a:t>
            </a:r>
            <a:r>
              <a:rPr lang="ko-KR" altLang="en-US" sz="40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 받은 그리스도의 계시</a:t>
            </a:r>
            <a:endParaRPr lang="en-US" altLang="ko-KR" sz="40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1:1~8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계시의 증거자 요한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예수 그리스도의 계시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계시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err="1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감추인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것을 열어보는 책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수수께끼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err="1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감추인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신비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닫힌 책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?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독자들이 이해하기를 기대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밧모섬의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계시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000" dirty="0" err="1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밧모섬에서</a:t>
            </a:r>
            <a:r>
              <a:rPr lang="ko-KR" altLang="en-US" sz="40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 받은 그리스도의 계시</a:t>
            </a:r>
            <a:endParaRPr lang="en-US" altLang="ko-KR" sz="40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그리스도로부터 온 계시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그리스도에 관한 계시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?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하나님이 그에게 주사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그의 종에게 보이시려 한 계시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밧모섬의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계시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000" dirty="0" err="1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밧모섬에서</a:t>
            </a:r>
            <a:r>
              <a:rPr lang="ko-KR" altLang="en-US" sz="40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 받은 그리스도의 계시</a:t>
            </a:r>
            <a:endParaRPr lang="en-US" altLang="ko-KR" sz="40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환상의 형식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환상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본 것을 그대로 다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‘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증거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’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‘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반드시 속히 될 일을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’ 1:1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하나님의 심판과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승리의 드라마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구약의 묵시적 표상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동방적 상징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당시의 상황 반영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Y울릉도M" pitchFamily="18" charset="-127"/>
            <a:ea typeface="HY울릉도M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Y울릉도M" pitchFamily="18" charset="-127"/>
            <a:ea typeface="HY울릉도M" pitchFamily="18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14751</TotalTime>
  <Words>442</Words>
  <Application>Microsoft Office PowerPoint</Application>
  <PresentationFormat>화면 슬라이드 쇼(4:3)</PresentationFormat>
  <Paragraphs>130</Paragraphs>
  <Slides>19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0" baseType="lpstr">
      <vt:lpstr>기본 디자인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</vt:vector>
  </TitlesOfParts>
  <Company>Bit 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건 축 심 의 신 청 서</dc:title>
  <dc:creator>Bit</dc:creator>
  <cp:lastModifiedBy>hc4u4</cp:lastModifiedBy>
  <cp:revision>807</cp:revision>
  <dcterms:created xsi:type="dcterms:W3CDTF">2004-04-06T06:47:41Z</dcterms:created>
  <dcterms:modified xsi:type="dcterms:W3CDTF">2013-12-18T07:36:49Z</dcterms:modified>
</cp:coreProperties>
</file>