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4" r:id="rId2"/>
  </p:sldMasterIdLst>
  <p:notesMasterIdLst>
    <p:notesMasterId r:id="rId38"/>
  </p:notesMasterIdLst>
  <p:handoutMasterIdLst>
    <p:handoutMasterId r:id="rId39"/>
  </p:handoutMasterIdLst>
  <p:sldIdLst>
    <p:sldId id="257" r:id="rId3"/>
    <p:sldId id="295" r:id="rId4"/>
    <p:sldId id="391" r:id="rId5"/>
    <p:sldId id="392" r:id="rId6"/>
    <p:sldId id="393" r:id="rId7"/>
    <p:sldId id="395" r:id="rId8"/>
    <p:sldId id="396" r:id="rId9"/>
    <p:sldId id="397" r:id="rId10"/>
    <p:sldId id="398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2" r:id="rId32"/>
    <p:sldId id="420" r:id="rId33"/>
    <p:sldId id="423" r:id="rId34"/>
    <p:sldId id="421" r:id="rId35"/>
    <p:sldId id="424" r:id="rId36"/>
    <p:sldId id="425" r:id="rId37"/>
  </p:sldIdLst>
  <p:sldSz cx="9144000" cy="5143500" type="screen16x9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425" autoAdjust="0"/>
    <p:restoredTop sz="94694" autoAdjust="0"/>
  </p:normalViewPr>
  <p:slideViewPr>
    <p:cSldViewPr>
      <p:cViewPr>
        <p:scale>
          <a:sx n="70" d="100"/>
          <a:sy n="70" d="100"/>
        </p:scale>
        <p:origin x="-1666" y="-6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352" y="-72"/>
      </p:cViewPr>
      <p:guideLst>
        <p:guide orient="horz" pos="2141"/>
        <p:guide pos="312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339884"/>
          </a:xfrm>
          <a:prstGeom prst="rect">
            <a:avLst/>
          </a:prstGeom>
        </p:spPr>
        <p:txBody>
          <a:bodyPr vert="horz" lIns="95572" tIns="47785" rIns="95572" bIns="4778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4" cy="339884"/>
          </a:xfrm>
          <a:prstGeom prst="rect">
            <a:avLst/>
          </a:prstGeom>
        </p:spPr>
        <p:txBody>
          <a:bodyPr vert="horz" lIns="95572" tIns="47785" rIns="95572" bIns="47785" rtlCol="0"/>
          <a:lstStyle>
            <a:lvl1pPr algn="r">
              <a:defRPr sz="1300"/>
            </a:lvl1pPr>
          </a:lstStyle>
          <a:p>
            <a:fld id="{D8314643-3A92-43CC-9826-10A4D5B80852}" type="datetimeFigureOut">
              <a:rPr lang="ko-KR" altLang="en-US" smtClean="0"/>
              <a:pPr/>
              <a:t>2025-06-13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4" cy="339884"/>
          </a:xfrm>
          <a:prstGeom prst="rect">
            <a:avLst/>
          </a:prstGeom>
        </p:spPr>
        <p:txBody>
          <a:bodyPr vert="horz" lIns="95572" tIns="47785" rIns="95572" bIns="4778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4" cy="339884"/>
          </a:xfrm>
          <a:prstGeom prst="rect">
            <a:avLst/>
          </a:prstGeom>
        </p:spPr>
        <p:txBody>
          <a:bodyPr vert="horz" lIns="95572" tIns="47785" rIns="95572" bIns="47785" rtlCol="0" anchor="b"/>
          <a:lstStyle>
            <a:lvl1pPr algn="r">
              <a:defRPr sz="1300"/>
            </a:lvl1pPr>
          </a:lstStyle>
          <a:p>
            <a:fld id="{69E275C6-808C-4FC8-BC1D-EBB35E1EB2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51039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339884"/>
          </a:xfrm>
          <a:prstGeom prst="rect">
            <a:avLst/>
          </a:prstGeom>
        </p:spPr>
        <p:txBody>
          <a:bodyPr vert="horz" lIns="95572" tIns="47785" rIns="95572" bIns="4778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4" cy="339884"/>
          </a:xfrm>
          <a:prstGeom prst="rect">
            <a:avLst/>
          </a:prstGeom>
        </p:spPr>
        <p:txBody>
          <a:bodyPr vert="horz" lIns="95572" tIns="47785" rIns="95572" bIns="47785" rtlCol="0"/>
          <a:lstStyle>
            <a:lvl1pPr algn="r">
              <a:defRPr sz="1300"/>
            </a:lvl1pPr>
          </a:lstStyle>
          <a:p>
            <a:fld id="{D955B43B-80E1-41EB-B347-2C841723C754}" type="datetimeFigureOut">
              <a:rPr lang="ko-KR" altLang="en-US" smtClean="0"/>
              <a:pPr/>
              <a:t>2025-06-13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2" tIns="47785" rIns="95572" bIns="4778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28895"/>
            <a:ext cx="7941310" cy="3058954"/>
          </a:xfrm>
          <a:prstGeom prst="rect">
            <a:avLst/>
          </a:prstGeom>
        </p:spPr>
        <p:txBody>
          <a:bodyPr vert="horz" lIns="95572" tIns="47785" rIns="95572" bIns="4778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4" cy="339884"/>
          </a:xfrm>
          <a:prstGeom prst="rect">
            <a:avLst/>
          </a:prstGeom>
        </p:spPr>
        <p:txBody>
          <a:bodyPr vert="horz" lIns="95572" tIns="47785" rIns="95572" bIns="4778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4" cy="339884"/>
          </a:xfrm>
          <a:prstGeom prst="rect">
            <a:avLst/>
          </a:prstGeom>
        </p:spPr>
        <p:txBody>
          <a:bodyPr vert="horz" lIns="95572" tIns="47785" rIns="95572" bIns="47785" rtlCol="0" anchor="b"/>
          <a:lstStyle>
            <a:lvl1pPr algn="r">
              <a:defRPr sz="1300"/>
            </a:lvl1pPr>
          </a:lstStyle>
          <a:p>
            <a:fld id="{90520ABA-6ADA-42BF-B107-4F77108A9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6225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20ABA-6ADA-42BF-B107-4F77108A952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360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nhn\바탕 화면\칠판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3514110" y="4601766"/>
            <a:ext cx="228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rgbClr val="9BBB59">
                    <a:lumMod val="60000"/>
                    <a:lumOff val="40000"/>
                  </a:srgb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rgbClr val="9BBB59">
                    <a:lumMod val="60000"/>
                    <a:lumOff val="40000"/>
                  </a:srgb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rgbClr val="9BBB59">
                    <a:lumMod val="60000"/>
                    <a:lumOff val="40000"/>
                  </a:srgb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rgbClr val="9BBB59">
                    <a:lumMod val="60000"/>
                    <a:lumOff val="40000"/>
                  </a:srgb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" name="그림 8" descr="분필타이틀라인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24201" y="1804981"/>
            <a:ext cx="3782169" cy="1249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899592" y="1132452"/>
            <a:ext cx="7632848" cy="899238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5729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8426" y="310642"/>
            <a:ext cx="7704856" cy="857250"/>
          </a:xfrm>
        </p:spPr>
        <p:txBody>
          <a:bodyPr>
            <a:normAutofit/>
          </a:bodyPr>
          <a:lstStyle>
            <a:lvl1pPr algn="l">
              <a:defRPr sz="46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36688-D7E5-43CE-A0B9-183FE151E231}" type="datetimeFigureOut">
              <a:rPr lang="ko-KR" altLang="en-US" smtClean="0">
                <a:solidFill>
                  <a:prstClr val="white"/>
                </a:solidFill>
              </a:rPr>
              <a:pPr/>
              <a:t>2025-06-13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525479-BFCE-4EB8-972F-F51A5FFACC23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그림 6" descr="분필제목라인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8163" y="977857"/>
            <a:ext cx="8067675" cy="1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211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4515966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36688-D7E5-43CE-A0B9-183FE151E231}" type="datetimeFigureOut">
              <a:rPr lang="ko-KR" altLang="en-US" smtClean="0">
                <a:solidFill>
                  <a:prstClr val="white"/>
                </a:solidFill>
              </a:rPr>
              <a:pPr/>
              <a:t>2025-06-13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4515966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4515966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525479-BFCE-4EB8-972F-F51A5FFACC23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Picture 3" descr="C:\Documents and Settings\nhn\바탕 화면\칠판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874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36688-D7E5-43CE-A0B9-183FE151E231}" type="datetimeFigureOut">
              <a:rPr lang="ko-KR" altLang="en-US" smtClean="0">
                <a:solidFill>
                  <a:prstClr val="white"/>
                </a:solidFill>
              </a:rPr>
              <a:pPr/>
              <a:t>2025-06-13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525479-BFCE-4EB8-972F-F51A5FFACC23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960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0446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36688-D7E5-43CE-A0B9-183FE151E231}" type="datetimeFigureOut">
              <a:rPr lang="ko-KR" altLang="en-US" smtClean="0">
                <a:solidFill>
                  <a:prstClr val="white"/>
                </a:solidFill>
              </a:rPr>
              <a:pPr/>
              <a:t>2025-06-13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525479-BFCE-4EB8-972F-F51A5FFACC23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052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36688-D7E5-43CE-A0B9-183FE151E231}" type="datetimeFigureOut">
              <a:rPr lang="ko-KR" altLang="en-US" smtClean="0">
                <a:solidFill>
                  <a:prstClr val="white"/>
                </a:solidFill>
              </a:rPr>
              <a:pPr/>
              <a:t>2025-06-13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525479-BFCE-4EB8-972F-F51A5FFACC23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29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5CCF-0FA4-46B4-A437-E53155E59DCD}" type="datetimeFigureOut">
              <a:rPr lang="ko-KR" altLang="en-US" smtClean="0"/>
              <a:pPr/>
              <a:t>2025-06-13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345C-CE9F-460D-A621-4317320F1F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5CCF-0FA4-46B4-A437-E53155E59DCD}" type="datetimeFigureOut">
              <a:rPr lang="ko-KR" altLang="en-US" smtClean="0"/>
              <a:pPr/>
              <a:t>2025-06-13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345C-CE9F-460D-A621-4317320F1F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5CCF-0FA4-46B4-A437-E53155E59DCD}" type="datetimeFigureOut">
              <a:rPr lang="ko-KR" altLang="en-US" smtClean="0"/>
              <a:pPr/>
              <a:t>2025-06-13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345C-CE9F-460D-A621-4317320F1F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6/13/2025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칠판내지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2536688-D7E5-43CE-A0B9-183FE151E231}" type="datetimeFigureOut">
              <a:rPr lang="ko-KR" altLang="en-US" smtClean="0">
                <a:solidFill>
                  <a:prstClr val="white"/>
                </a:solidFill>
              </a:rPr>
              <a:pPr/>
              <a:t>2025-06-13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B525479-BFCE-4EB8-972F-F51A5FFACC23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18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3792" y="1275606"/>
            <a:ext cx="7772400" cy="1944216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9600" b="1" i="1" dirty="0" smtClean="0">
                <a:solidFill>
                  <a:srgbClr val="002060"/>
                </a:solidFill>
                <a:latin typeface="Rix개봉박두 B" pitchFamily="18" charset="-127"/>
                <a:ea typeface="Rix개봉박두 B" pitchFamily="18" charset="-127"/>
              </a:rPr>
              <a:t>도전</a:t>
            </a:r>
            <a:r>
              <a:rPr lang="en-US" altLang="ko-KR" sz="9600" b="1" i="1" dirty="0" smtClean="0">
                <a:solidFill>
                  <a:srgbClr val="002060"/>
                </a:solidFill>
                <a:latin typeface="Rix개봉박두 B" pitchFamily="18" charset="-127"/>
                <a:ea typeface="Rix개봉박두 B" pitchFamily="18" charset="-127"/>
              </a:rPr>
              <a:t>!</a:t>
            </a:r>
            <a:r>
              <a:rPr lang="en-US" altLang="ko-KR" sz="8800" b="1" dirty="0" smtClean="0">
                <a:solidFill>
                  <a:srgbClr val="002060"/>
                </a:solidFill>
                <a:latin typeface="Rix개봉박두 B" pitchFamily="18" charset="-127"/>
                <a:ea typeface="Rix개봉박두 B" pitchFamily="18" charset="-127"/>
              </a:rPr>
              <a:t> </a:t>
            </a:r>
            <a:r>
              <a:rPr lang="ko-KR" altLang="en-US" sz="8800" b="1" dirty="0" smtClean="0">
                <a:solidFill>
                  <a:srgbClr val="002060"/>
                </a:solidFill>
                <a:latin typeface="Rix개봉박두 B" pitchFamily="18" charset="-127"/>
                <a:ea typeface="Rix개봉박두 B" pitchFamily="18" charset="-127"/>
              </a:rPr>
              <a:t> </a:t>
            </a:r>
            <a:r>
              <a:rPr lang="en-US" altLang="ko-KR" sz="8800" b="1" dirty="0" smtClean="0">
                <a:solidFill>
                  <a:srgbClr val="002060"/>
                </a:solidFill>
                <a:latin typeface="Rix개봉박두 B" pitchFamily="18" charset="-127"/>
                <a:ea typeface="Rix개봉박두 B" pitchFamily="18" charset="-127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ko-KR" altLang="en-US" sz="9600" b="1" dirty="0" err="1" smtClean="0">
                <a:solidFill>
                  <a:srgbClr val="800080"/>
                </a:solidFill>
                <a:latin typeface="Rix개봉박두 B" pitchFamily="18" charset="-127"/>
                <a:ea typeface="Rix개봉박두 B" pitchFamily="18" charset="-127"/>
              </a:rPr>
              <a:t>성</a:t>
            </a:r>
            <a:r>
              <a:rPr lang="ko-KR" altLang="en-US" sz="9600" b="1" dirty="0" err="1" smtClean="0">
                <a:solidFill>
                  <a:srgbClr val="92D050"/>
                </a:solidFill>
                <a:latin typeface="Rix개봉박두 B" pitchFamily="18" charset="-127"/>
                <a:ea typeface="Rix개봉박두 B" pitchFamily="18" charset="-127"/>
              </a:rPr>
              <a:t>경</a:t>
            </a:r>
            <a:r>
              <a:rPr lang="ko-KR" altLang="en-US" sz="9600" b="1" dirty="0" err="1" smtClean="0">
                <a:solidFill>
                  <a:srgbClr val="0070C0"/>
                </a:solidFill>
                <a:latin typeface="Rix개봉박두 B" pitchFamily="18" charset="-127"/>
                <a:ea typeface="Rix개봉박두 B" pitchFamily="18" charset="-127"/>
              </a:rPr>
              <a:t>골</a:t>
            </a:r>
            <a:r>
              <a:rPr lang="ko-KR" altLang="en-US" sz="9600" b="1" dirty="0" err="1" smtClean="0">
                <a:solidFill>
                  <a:srgbClr val="FFCC00"/>
                </a:solidFill>
                <a:latin typeface="Rix개봉박두 B" pitchFamily="18" charset="-127"/>
                <a:ea typeface="Rix개봉박두 B" pitchFamily="18" charset="-127"/>
              </a:rPr>
              <a:t>든</a:t>
            </a:r>
            <a:r>
              <a:rPr lang="ko-KR" altLang="en-US" sz="9600" b="1" dirty="0" err="1">
                <a:solidFill>
                  <a:srgbClr val="FF00FF"/>
                </a:solidFill>
                <a:latin typeface="Rix개봉박두 B" pitchFamily="18" charset="-127"/>
                <a:ea typeface="Rix개봉박두 B" pitchFamily="18" charset="-127"/>
              </a:rPr>
              <a:t>벨</a:t>
            </a:r>
            <a:endParaRPr lang="ko-KR" altLang="en-US" sz="9600" b="1" dirty="0" smtClean="0">
              <a:solidFill>
                <a:srgbClr val="FF3300"/>
              </a:solidFill>
              <a:latin typeface="Rix개봉박두 B" pitchFamily="18" charset="-127"/>
              <a:ea typeface="Rix개봉박두 B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17195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0070C0"/>
                </a:solidFill>
              </a:rPr>
              <a:t>현대교회 어린이교회</a:t>
            </a:r>
            <a:endParaRPr lang="ko-KR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9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예레미야는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누구의 아들인가요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?(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1)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힐기야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10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여호와께서 그의 손을 내밀어 내 입에 대시며 여호와께서 이르시되 보라 내가 내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을 네 입에 두었노라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1)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지혜            ② 말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③ 은총            ④ 훈계</a:t>
            </a:r>
            <a:endParaRPr lang="ko-KR" altLang="en-US" sz="2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② 말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11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내가 또 내 마음에 합한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들을 너희에게 주리니 그들이 지식과 명철로 너희를 양육하리라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3).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괄호 안에 들어갈 말은 무엇인가요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목자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12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여호와여 주와 같은 이 없나이다 주는 크시니 주의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이 그 권능으로 말미암아 크시니이다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10).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괄호 안에 들어갈 말은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이름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13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유다 왕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히스기야의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아들은 누구입니까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15)</a:t>
            </a: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므낫세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           ②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요시야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③ 김광래            ④ 솔로몬</a:t>
            </a:r>
            <a:endParaRPr lang="ko-KR" altLang="en-US" sz="2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①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므낫세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14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만군의 여호와께서 이와 같이 말씀하시되 사람이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의 그릇을 한 번 깨드리면 다시 완전하게 할 수 없나니 이와 같이 내가 이 백성과 이 성읍을 무너뜨리리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19)</a:t>
            </a: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토기장이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15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하나님은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바스홀과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그의 집에 사는 모든 사람이 포로가 되어 어디로 옮겨질 것이라고 했나요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?(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20)</a:t>
            </a: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바벨론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16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이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여호와의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성전에 있는 새 문 어귀 곁에 있는 사반의 아들 서기관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그미랴의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방에서 그 책에 기록된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예레미야의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말을 모든 백성에게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낭독하니라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36).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아담               </a:t>
            </a:r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② </a:t>
            </a:r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하와</a:t>
            </a:r>
            <a:endParaRPr lang="en-US" altLang="ko-KR" sz="24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③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바룩</a:t>
            </a:r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            </a:t>
            </a:r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④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김소웅</a:t>
            </a:r>
            <a:endParaRPr lang="ko-KR" altLang="en-US" sz="24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③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바룩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17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971550"/>
            <a:ext cx="6660740" cy="2667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예레미야를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데려다가 선대하고 해하지 말며 그가 말하는 대로 행하라고 명령한 왕은 누구인가요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?(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39) </a:t>
            </a: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다윗                 ②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고레스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③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느부갓네살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       ④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시드기야</a:t>
            </a:r>
            <a:endParaRPr lang="ko-KR" altLang="en-US" sz="2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③</a:t>
            </a:r>
            <a:r>
              <a:rPr lang="ko-KR" altLang="en-US" sz="36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느부갓네살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18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사람이 여호와의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을 바라고 잠잠히 기다림이 좋도다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애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3)</a:t>
            </a: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en-US" altLang="ko-KR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말씀            ② 사랑</a:t>
            </a:r>
            <a:endParaRPr lang="en-US" altLang="ko-KR" sz="2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③ 복               ④ 구원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④</a:t>
            </a:r>
            <a:r>
              <a:rPr lang="ko-KR" altLang="en-US" sz="36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구원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1047750"/>
            <a:ext cx="6660740" cy="23222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신명기는 누가 어디에서 설교한 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내용인가요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신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1)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여호수아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세겜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    ② 모세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암몬땅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③ 모세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모압땅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       ④ 모세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에돔땅</a:t>
            </a:r>
            <a:endParaRPr lang="ko-KR" altLang="en-US" sz="2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③</a:t>
            </a:r>
            <a:r>
              <a:rPr lang="ko-KR" altLang="en-US" sz="36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모세</a:t>
            </a:r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모압땅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19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사도행전의 수신자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편지를 받는 사람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는 누구인가요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행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1)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데오빌로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20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내가 먼저 쓴 글에는 무릇 예수의 행하시며 가르치시기를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시작하심부터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…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여기서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“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먼저 쓴 글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”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은 어떤 것인가요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en-US" altLang="ko-KR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마태복음          ②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누가복음</a:t>
            </a:r>
            <a:endParaRPr lang="en-US" altLang="ko-KR" sz="2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③ 마가복음          ④ 요한복음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②</a:t>
            </a:r>
            <a:r>
              <a:rPr lang="ko-KR" altLang="en-US" sz="36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누가복음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21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예루살렘을 떠나지 말고 내게서 들은 바 네 아버지께서 약속하신 것을 기다리라 요한은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로 세례를 베풀었으나 너희는 몇 날이 못되어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으로 세례를 받으리라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행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1)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물</a:t>
            </a:r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성령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22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가룟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유다를 대신하여 뽑힌 사도의 이름은 무엇입니까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en-US" altLang="ko-KR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맛디아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       ② 요셉</a:t>
            </a:r>
            <a:endParaRPr lang="en-US" altLang="ko-KR" sz="2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③ 베드로          ④ 요한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①</a:t>
            </a:r>
            <a:r>
              <a:rPr lang="ko-KR" altLang="en-US" sz="36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맛디아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23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날이 이르매 그들이 다같이 한 곳에 모였더니 홀연히 하늘로부터 급하고 강한 바람 같은 소리가 있어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행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2)</a:t>
            </a: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en-US" altLang="ko-KR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무교절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       ②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수전절</a:t>
            </a:r>
            <a:endParaRPr lang="en-US" altLang="ko-KR" sz="2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③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수장절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       ④ 오순절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④</a:t>
            </a:r>
            <a:r>
              <a:rPr lang="ko-KR" altLang="en-US" sz="36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오순절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24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“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바나바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”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라는 이름은 무슨 의미입니까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행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4)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위로의 아들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25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에디오피아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여왕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간다게의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국고를 관리하는 내시에게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이사야의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말씀을 풀어서 설명해 주고 세례를 베푼 사람은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행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8)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빌립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26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“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사울아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사울아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네가 어찌하여 나를 박해하느냐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”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라는 음성을 들은 곳은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행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9)</a:t>
            </a: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en-US" altLang="ko-KR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이천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             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② 예루살렘</a:t>
            </a:r>
            <a:endParaRPr lang="en-US" altLang="ko-KR" sz="2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③ 서울                ④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다메섹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근처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④</a:t>
            </a:r>
            <a:r>
              <a:rPr lang="ko-KR" altLang="en-US" sz="36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다메섹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근처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27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사도행전에 따르면 이방인에게 처음으로 성령이 임한 곳은 누구의 가정인가요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행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10)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고넬료의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가정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28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안디옥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교회에서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구브로로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파송한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두 명의 선교사는 누구인가요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행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13)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바나바와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사울</a:t>
            </a:r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바울</a:t>
            </a:r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971550"/>
            <a:ext cx="6660740" cy="2667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“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가데스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바네아에서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떠나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세렛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시내를 건너기까지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년 동안이라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”</a:t>
            </a: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에 들어갈 말은 무엇인가요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신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2)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① 30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년        ②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33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년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③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38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년        ④ 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40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년</a:t>
            </a:r>
            <a:endParaRPr lang="ko-KR" altLang="en-US" sz="2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③</a:t>
            </a:r>
            <a:r>
              <a:rPr lang="ko-KR" altLang="en-US" sz="36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38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년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29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바울과 생업이 같고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고린도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교회를 세우는 데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동역했던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부부의 이름은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행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18)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아굴라</a:t>
            </a:r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브리스길라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30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바울이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에베소에서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말씀을 날마다 전했던 곳은 어디입니까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행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19)</a:t>
            </a: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en-US" altLang="ko-KR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현대교회          ②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두란노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서원</a:t>
            </a:r>
            <a:endParaRPr lang="en-US" altLang="ko-KR" sz="2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③ 예루살렘          ④ 유대교 회당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②</a:t>
            </a:r>
            <a:r>
              <a:rPr lang="ko-KR" altLang="en-US" sz="36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두란노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서원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31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바울의 고향은 어디이며 누구에게서 가르침을 받았나요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행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22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다소</a:t>
            </a:r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가말리엘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32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그들이 날짜를 정하고 그가 유숙하는 집에 많이 오니 바울이 아침부터 저녁까지 강론하여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를 증언하고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행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28)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 나라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33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보배로운 산 돌은 누구를 가리키나요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벧전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2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en-US" altLang="ko-KR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       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② 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예수</a:t>
            </a:r>
            <a:endParaRPr lang="en-US" altLang="ko-KR" sz="2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lvl="0" fontAlgn="base"/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③ 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성령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          ④ </a:t>
            </a:r>
            <a:r>
              <a:rPr lang="ko-KR" altLang="en-US" sz="2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베드로</a:t>
            </a:r>
            <a:endParaRPr lang="ko-KR" altLang="en-US" sz="2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②</a:t>
            </a:r>
            <a:r>
              <a:rPr lang="ko-KR" altLang="en-US" sz="36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예수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34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주의 날은 무엇과 같이 온다고 했나요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벧후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3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도둑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3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하나님께서는 모세에게 어느 산에 올라 동서남북을 보고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그 땅을 바라보라고 하셨나요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신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3)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호렙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산          ②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비스가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산 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③ 백두산           ④ 설악산</a:t>
            </a:r>
            <a:endParaRPr lang="ko-KR" altLang="en-US" sz="2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②</a:t>
            </a:r>
            <a:r>
              <a:rPr lang="ko-KR" altLang="en-US" sz="36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비스가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산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4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네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하나님 여호와는 소멸하는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이시요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하시는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하나님이시라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여기서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안에 들어갈 말은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신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4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불</a:t>
            </a:r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질투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5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“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너는 마음을 다하고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을 다하고 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을 다하여 네 하나님 여호와를 사랑하라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”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여기서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에 들어갈 말은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신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6)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①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뜻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힘             ② 뜻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사랑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③ 뜻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목숨          ④ 에라 모르겠다</a:t>
            </a:r>
            <a:endParaRPr lang="ko-KR" altLang="en-US" sz="2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①</a:t>
            </a:r>
            <a:r>
              <a:rPr lang="ko-KR" altLang="en-US" sz="36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뜻</a:t>
            </a:r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힘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6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모세는 언약의 </a:t>
            </a:r>
            <a:r>
              <a:rPr lang="ko-KR" altLang="en-US" sz="2800" b="1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돌판을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받기 위해 며칠간 시내 산에 머물렀나요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신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9)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endParaRPr lang="ko-KR" altLang="en-US" sz="2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40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일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7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너희가 만일 내가 오늘 너희에게 명하는 너희의 하나님 여호와의 명령을 들으면 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이 될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것이요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괄호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안에 들어갈 말은 무엇인가요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 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신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11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복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pic>
          <p:nvPicPr>
            <p:cNvPr id="19" name="Picture 3" descr="C:\Documents and Settings\nhn\바탕 화면\칠판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2" name="그림 11" descr="분필제목라인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49" y="1015777"/>
              <a:ext cx="8067675" cy="180975"/>
            </a:xfrm>
            <a:prstGeom prst="rect">
              <a:avLst/>
            </a:prstGeom>
          </p:spPr>
        </p:pic>
      </p:grpSp>
      <p:pic>
        <p:nvPicPr>
          <p:cNvPr id="49" name="그림 48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59882"/>
            <a:ext cx="7056784" cy="918102"/>
          </a:xfrm>
          <a:prstGeom prst="rect">
            <a:avLst/>
          </a:prstGeom>
        </p:spPr>
      </p:pic>
      <p:pic>
        <p:nvPicPr>
          <p:cNvPr id="48" name="그림 47" descr="도형_면직사각형_화이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789552"/>
            <a:ext cx="7056784" cy="313234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>
            <a:off x="539552" y="895350"/>
            <a:ext cx="941322" cy="596280"/>
            <a:chOff x="539552" y="1193801"/>
            <a:chExt cx="941322" cy="795039"/>
          </a:xfrm>
        </p:grpSpPr>
        <p:pic>
          <p:nvPicPr>
            <p:cNvPr id="43" name="그림 42" descr="도형_면사각형_옐로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52" y="1259910"/>
              <a:ext cx="941322" cy="7289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568" y="1193801"/>
              <a:ext cx="68407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8</a:t>
              </a:r>
              <a:endParaRPr lang="ko-KR" altLang="en-US" sz="3200" b="1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895350"/>
            <a:ext cx="666074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네가 밭에서 곡식을 벨 때에 그 한 뭇을 밭에 잊어버렸거든 다시 가서 가져오지 말고 나그네와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와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   )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를 위하여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남겨두라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괄호에 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들어갈 말은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? (</a:t>
            </a:r>
            <a:r>
              <a:rPr lang="ko-KR" altLang="en-US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신 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24</a:t>
            </a:r>
            <a:r>
              <a:rPr lang="en-US" altLang="ko-KR" sz="2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 </a:t>
            </a:r>
            <a:endParaRPr lang="en-US" altLang="ko-KR" sz="28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fontAlgn="base"/>
            <a:r>
              <a:rPr lang="en-US" altLang="ko-KR" sz="2000" b="1" dirty="0">
                <a:latin typeface="HY엽서M" panose="02030600000101010101" pitchFamily="18" charset="-127"/>
                <a:ea typeface="HY엽서M" panose="02030600000101010101" pitchFamily="18" charset="-127"/>
              </a:rPr>
              <a:t>	</a:t>
            </a:r>
            <a:endParaRPr lang="en-US" altLang="ko-KR" sz="2000" b="1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7644" y="3867894"/>
            <a:ext cx="6552728" cy="756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고아</a:t>
            </a:r>
            <a:r>
              <a:rPr lang="en-US" altLang="ko-KR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3600" b="1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과부</a:t>
            </a:r>
            <a:endParaRPr lang="ko-KR" altLang="en-US" sz="3600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3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3.Ques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[효과음]도전골든벨_정답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[효과음]도전골든벨_정답발표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BBB59"/>
      </a:hlink>
      <a:folHlink>
        <a:srgbClr val="C3D69B"/>
      </a:folHlink>
    </a:clrScheme>
    <a:fontScheme name="칠판">
      <a:majorFont>
        <a:latin typeface="나눔손글씨 펜"/>
        <a:ea typeface="나눔손글씨 펜"/>
        <a:cs typeface=""/>
      </a:majorFont>
      <a:minorFont>
        <a:latin typeface="나눔손글씨 펜"/>
        <a:ea typeface="나눔손글씨 펜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2483</TotalTime>
  <Words>802</Words>
  <Application>Microsoft Office PowerPoint</Application>
  <PresentationFormat>화면 슬라이드 쇼(16:9)</PresentationFormat>
  <Paragraphs>187</Paragraphs>
  <Slides>35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35</vt:i4>
      </vt:variant>
    </vt:vector>
  </HeadingPairs>
  <TitlesOfParts>
    <vt:vector size="37" baseType="lpstr">
      <vt:lpstr>균형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문제가 남느냐, 내가 남느냐</dc:title>
  <dc:creator>.</dc:creator>
  <cp:lastModifiedBy>faystonset@outlook.com</cp:lastModifiedBy>
  <cp:revision>146</cp:revision>
  <cp:lastPrinted>2017-05-31T11:01:26Z</cp:lastPrinted>
  <dcterms:created xsi:type="dcterms:W3CDTF">2013-03-11T00:11:23Z</dcterms:created>
  <dcterms:modified xsi:type="dcterms:W3CDTF">2025-06-13T11:59:59Z</dcterms:modified>
</cp:coreProperties>
</file>